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85" r:id="rId3"/>
    <p:sldId id="259" r:id="rId4"/>
    <p:sldId id="261" r:id="rId5"/>
    <p:sldId id="269" r:id="rId6"/>
    <p:sldId id="274" r:id="rId7"/>
    <p:sldId id="258" r:id="rId8"/>
    <p:sldId id="270" r:id="rId9"/>
    <p:sldId id="293" r:id="rId10"/>
    <p:sldId id="294" r:id="rId11"/>
    <p:sldId id="295" r:id="rId12"/>
    <p:sldId id="273" r:id="rId13"/>
    <p:sldId id="299" r:id="rId14"/>
    <p:sldId id="289" r:id="rId15"/>
    <p:sldId id="286" r:id="rId16"/>
    <p:sldId id="290" r:id="rId17"/>
    <p:sldId id="296" r:id="rId18"/>
    <p:sldId id="297" r:id="rId19"/>
    <p:sldId id="275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9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C47A182-E329-4FCF-987C-1B66EBC33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EAE4D1-DDB7-454C-986F-FFCC86E340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B8889-CACD-4BCD-8FE7-77598635949D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5BFD78-AE3A-4042-B73F-BD299481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4A05AB-08A6-4B94-9899-145C9AE3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D022-411D-4BE0-9BF8-6314DE737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D2C8-6E23-431D-9BFE-2613683F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DAE581-3827-4474-AA96-D3D9D6927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317B67-A977-4234-807E-9FC59E7C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C1274-6624-4585-9FE4-1384DD82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351DFC-9DAC-46B8-8FEE-3DE6BF12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6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AC579-1F1D-4A4A-91C3-8E9DAB9C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DEBCD2-1982-4510-AFA2-7EFAC851E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80333-24D8-4A38-8D1E-1DC1B073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56EAA-DFFA-460C-B566-03F4FE18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2B65D6-49AE-4E09-AAA3-A1EB07A1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F1079E-8C27-4361-AE2C-C8790A4D1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88F900-C03B-43AF-9078-4EC11BF54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F1557-0A45-47DD-A5A0-68389AC0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7D28F-D19D-474D-B3E1-3990DD16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54A2CE-E355-4BAB-8A7B-B4F4A058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7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F676D0-95D5-45D2-8A3A-5EEDF988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7EA3B8-2AE9-4C2C-B485-C7728403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39AB6D-A8D3-4257-AE81-732A64E6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8EA4AA-7627-41E1-8602-5D25A1A5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57F39-6685-482D-90BF-16A00FDC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7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B652D2-2B5C-4085-9A50-EF695D27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FE43D0-D7D6-4D35-BB01-BD45697DA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25AF1-CB33-4D1D-85EE-DF9B50BB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50D35-BAF6-4FA2-83F3-A7F3729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A9155D-9E99-4A95-92A7-0F335B28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5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F5726-41B6-4289-9A6C-F0EFBF77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440824-57A0-4D46-BBC5-47A9EC094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06DC7A-93EC-45E2-A6F1-B3DAA130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FE9153-F2A3-4DD7-AC61-12BA5C27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928ECD-19B3-4601-9865-1A3D745D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4B0F2F-1352-43FD-B616-0F15401F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4F1F2-C8E6-4AEB-AB2B-84509050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79F6CD-34EC-4746-ADDD-3A46B804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AFD70C-B4EE-46AE-8021-8A831350B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3D85D9-5FF3-4F22-8733-1F8C927CB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E9AAC4-B8A2-4B24-914C-901369F56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6F9BB0-ABC0-45C2-8434-DCA2CD83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F9A8D7-ECA7-4590-BCEF-32482AA3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B9A40F-1199-4DF6-951D-1B7A339D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74412-C20E-4464-80E1-72268EC0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358BFB-8A7F-447E-BD06-0DADA25B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7CF51D-3E21-4396-A4AD-809E83CA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F0A49E-5EC4-4511-855E-D033703E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5161E6-C7AC-47CD-971B-87D17EFA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5C8DDC-FD31-42E0-BE52-BC6DB9C9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A2F544-5B86-46DD-A32B-7B400A61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CACC-17B5-4EC2-A46D-8570BC56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8B3B7D-3516-4F94-9D4E-8D40A620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5FA5F0-8B5A-4D59-9CEE-D48BDE40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5B7FB6-815E-4E20-8D73-F1CE7ECF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12495B-48F1-4B10-ADC3-B20C58A2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C29A81-B6F6-407C-9506-437F4B44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9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B57BD-A431-42A2-94B1-4162F3C1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776489-5ED6-477E-8352-1E2ACFF9A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695246-AF95-4957-900E-8A3116C34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309E41-5F38-4625-8692-F9A59D95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AED3DB-F684-4EF9-842E-0F528008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FFD83-1F57-4CFE-A86D-F2876DA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46D186-1246-48DE-B8A6-0E5D47D8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E2E5D1-4C20-4C27-A453-FC586237A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6F6094-8318-43BC-ABD7-3A36EC6A9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56D4-BB08-493A-8F2A-2E06DE1A66C1}" type="datetimeFigureOut">
              <a:rPr lang="en-US" smtClean="0"/>
              <a:pPr/>
              <a:t>4/5/18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CE5288-FBAB-4452-8C8B-258690EBD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DA9196-9CE9-4C32-9DEF-EE73A620F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9A234-ED61-4694-B181-58269818B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50000" t="-4000" r="5000" b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  <a:solidFill>
            <a:srgbClr val="1B4298"/>
          </a:solidFill>
        </p:spPr>
        <p:txBody>
          <a:bodyPr>
            <a:normAutofit fontScale="77500" lnSpcReduction="20000"/>
          </a:bodyPr>
          <a:lstStyle/>
          <a:p>
            <a:pPr lvl="1" algn="l">
              <a:lnSpc>
                <a:spcPct val="150000"/>
              </a:lnSpc>
              <a:spcBef>
                <a:spcPts val="0"/>
              </a:spcBef>
            </a:pPr>
            <a:endParaRPr lang="en-US" sz="900" b="1" dirty="0">
              <a:solidFill>
                <a:schemeClr val="bg1"/>
              </a:solidFill>
              <a:latin typeface="Helvetica" pitchFamily="34" charset="0"/>
            </a:endParaRPr>
          </a:p>
          <a:p>
            <a:pPr lvl="1"/>
            <a:r>
              <a:rPr lang="en-US" sz="4800" dirty="0">
                <a:cs typeface="Times New Roman" panose="02020603050405020304" pitchFamily="18" charset="0"/>
              </a:rPr>
              <a:t>Illinois Department of Employment Services: </a:t>
            </a:r>
          </a:p>
          <a:p>
            <a:pPr lvl="1"/>
            <a:r>
              <a:rPr lang="en-US" sz="4800" dirty="0">
                <a:cs typeface="Times New Roman" panose="02020603050405020304" pitchFamily="18" charset="0"/>
              </a:rPr>
              <a:t>IMPROVING  Services for You</a:t>
            </a:r>
            <a:endParaRPr lang="en-US" sz="4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900" b="1" dirty="0">
                <a:solidFill>
                  <a:schemeClr val="bg1"/>
                </a:solidFill>
              </a:rPr>
              <a:t>Marion Chamber of Commerce</a:t>
            </a:r>
          </a:p>
          <a:p>
            <a:pPr lvl="1"/>
            <a:r>
              <a:rPr lang="en-US" sz="1900" b="1" dirty="0">
                <a:solidFill>
                  <a:schemeClr val="bg1"/>
                </a:solidFill>
              </a:rPr>
              <a:t>April 5, 2018</a:t>
            </a:r>
          </a:p>
          <a:p>
            <a:pPr lvl="1" algn="l"/>
            <a:endParaRPr lang="en-US" sz="1050" b="1" dirty="0">
              <a:solidFill>
                <a:schemeClr val="bg1"/>
              </a:solidFill>
              <a:latin typeface="Helvetica" pitchFamily="34" charset="0"/>
            </a:endParaRPr>
          </a:p>
          <a:p>
            <a:pPr lvl="1" algn="l"/>
            <a:endParaRPr lang="en-US" sz="1050" b="1" dirty="0">
              <a:solidFill>
                <a:schemeClr val="bg1"/>
              </a:solidFill>
              <a:latin typeface="Helvetica" pitchFamily="34" charset="0"/>
            </a:endParaRPr>
          </a:p>
          <a:p>
            <a:pPr lvl="1" algn="l"/>
            <a:endParaRPr lang="en-US" sz="1050" b="1" dirty="0">
              <a:solidFill>
                <a:schemeClr val="bg1"/>
              </a:solidFill>
              <a:latin typeface="Helvetica" pitchFamily="34" charset="0"/>
            </a:endParaRPr>
          </a:p>
          <a:p>
            <a:pPr lvl="1" algn="l"/>
            <a:endParaRPr lang="en-US" sz="1050" b="1" dirty="0">
              <a:solidFill>
                <a:schemeClr val="bg1"/>
              </a:solidFill>
              <a:latin typeface="Helvetica" pitchFamily="34" charset="0"/>
            </a:endParaRPr>
          </a:p>
          <a:p>
            <a:pPr lvl="1" algn="l"/>
            <a:r>
              <a:rPr lang="en-US" sz="1900" b="1" dirty="0">
                <a:solidFill>
                  <a:schemeClr val="bg1"/>
                </a:solidFill>
                <a:latin typeface="+mj-lt"/>
              </a:rPr>
              <a:t>Illinois Department of Employment Security</a:t>
            </a:r>
          </a:p>
        </p:txBody>
      </p:sp>
      <p:pic>
        <p:nvPicPr>
          <p:cNvPr id="8" name="Picture 7" descr="IDES_LogoTag_4C_pro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3105150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21336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B4298"/>
                </a:solidFill>
                <a:cs typeface="Times New Roman" pitchFamily="18" charset="0"/>
              </a:rPr>
              <a:t>Bruce Rauner, Governor                     Jeff Mays,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E1AA2F-DC4B-4EA0-B257-28B1FA1A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D0FBF52-DA8D-43E9-A018-55302302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/>
              <a:t>WHAT’S NEXT?  2018-2019</a:t>
            </a:r>
            <a:br>
              <a:rPr lang="en-US" sz="4400" dirty="0"/>
            </a:br>
            <a:r>
              <a:rPr lang="en-US" sz="4400" dirty="0"/>
              <a:t>IDES STRATEGIC INITIATIVES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0648" y="1906012"/>
            <a:ext cx="8216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Launch SIDES Claims Notice/Protests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Re-Employment Initiative---improving the employer and job seeker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IBIS-</a:t>
            </a:r>
            <a:r>
              <a:rPr lang="en-US" sz="2000" dirty="0" err="1"/>
              <a:t>MyTax</a:t>
            </a:r>
            <a:r>
              <a:rPr lang="en-US" sz="2000" dirty="0"/>
              <a:t> Interface through BCS---the single missing link to a fully integrated tax and benefit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Workforce Outcomes---How good are your training providers and state education systems?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Human Capital Management Systems Modernization</a:t>
            </a:r>
          </a:p>
        </p:txBody>
      </p:sp>
    </p:spTree>
    <p:extLst>
      <p:ext uri="{BB962C8B-B14F-4D97-AF65-F5344CB8AC3E}">
        <p14:creationId xmlns:p14="http://schemas.microsoft.com/office/powerpoint/2010/main" val="291764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>
                <a:latin typeface="+mj-lt"/>
              </a:rPr>
              <a:t>STAY INFORMED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MORE INFORMATION TO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0648" y="1906012"/>
            <a:ext cx="8216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Continue to watch the IDES website for additional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ides.illinois.gov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Call our Employer Hotline at 1-800-247-4984</a:t>
            </a:r>
          </a:p>
          <a:p>
            <a:r>
              <a:rPr lang="en-US" sz="3200" dirty="0"/>
              <a:t>	With any questions, we are ready for you.</a:t>
            </a:r>
          </a:p>
        </p:txBody>
      </p:sp>
    </p:spTree>
    <p:extLst>
      <p:ext uri="{BB962C8B-B14F-4D97-AF65-F5344CB8AC3E}">
        <p14:creationId xmlns:p14="http://schemas.microsoft.com/office/powerpoint/2010/main" val="16614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C655A-7FE3-4ACC-801D-94BF0FDF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Context</a:t>
            </a:r>
            <a:br>
              <a:rPr lang="en-US" dirty="0"/>
            </a:br>
            <a:r>
              <a:rPr lang="en-US" dirty="0"/>
              <a:t>Illinois Unemployment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69135B0-D110-42EE-B2F8-E145ADA63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84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4" y="171092"/>
            <a:ext cx="8229600" cy="91583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Statewide Context:  </a:t>
            </a:r>
            <a:br>
              <a:rPr lang="en-US" sz="4400" dirty="0"/>
            </a:br>
            <a:r>
              <a:rPr lang="en-US" sz="4400" dirty="0"/>
              <a:t>Unemployment Projections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48748" y="2209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</a:t>
            </a:r>
            <a:r>
              <a:rPr lang="en-US" sz="2000" dirty="0"/>
              <a:t>		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3BBE9F-0E1A-4B64-B5C0-A787E9365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2" y="1524000"/>
            <a:ext cx="8871528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3DB2F-D4B9-4727-9742-BDD39692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Statewide/Local Context</a:t>
            </a:r>
            <a:br>
              <a:rPr lang="en-US" dirty="0"/>
            </a:br>
            <a:r>
              <a:rPr lang="en-US" dirty="0"/>
              <a:t>Employment Growth 2015-2018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AE732-A765-4E03-8B9E-128345DA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 	</a:t>
            </a:r>
            <a:r>
              <a:rPr lang="en-US" dirty="0" smtClean="0"/>
              <a:t>	Feb </a:t>
            </a:r>
            <a:r>
              <a:rPr lang="en-US" dirty="0"/>
              <a:t>15	      Feb 17	    </a:t>
            </a:r>
            <a:r>
              <a:rPr lang="en-US" dirty="0" smtClean="0"/>
              <a:t>	Feb </a:t>
            </a:r>
            <a:r>
              <a:rPr lang="en-US" dirty="0"/>
              <a:t>18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Statewide	</a:t>
            </a:r>
            <a:r>
              <a:rPr lang="en-US" dirty="0" smtClean="0"/>
              <a:t>	6,030,900</a:t>
            </a:r>
            <a:r>
              <a:rPr lang="en-US" dirty="0"/>
              <a:t>	   </a:t>
            </a:r>
            <a:r>
              <a:rPr lang="en-US" dirty="0" smtClean="0"/>
              <a:t>   6,110,400          6,159,600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Williamson  </a:t>
            </a:r>
            <a:r>
              <a:rPr lang="en-US" dirty="0" smtClean="0"/>
              <a:t>      	      29,800</a:t>
            </a:r>
            <a:r>
              <a:rPr lang="en-US" dirty="0"/>
              <a:t>	        </a:t>
            </a:r>
            <a:r>
              <a:rPr lang="en-US" dirty="0" smtClean="0"/>
              <a:t>    30,400</a:t>
            </a:r>
            <a:r>
              <a:rPr lang="en-US" dirty="0"/>
              <a:t>	</a:t>
            </a:r>
            <a:r>
              <a:rPr lang="en-US" dirty="0" smtClean="0"/>
              <a:t>     30,000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Jackson	   </a:t>
            </a:r>
            <a:r>
              <a:rPr lang="en-US" dirty="0" smtClean="0"/>
              <a:t>   	      26,900</a:t>
            </a:r>
            <a:r>
              <a:rPr lang="en-US" dirty="0"/>
              <a:t>	        </a:t>
            </a:r>
            <a:r>
              <a:rPr lang="en-US" dirty="0" smtClean="0"/>
              <a:t>    27,200               26,800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0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BC3A12-D85D-4856-AFB5-96FFAAB6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Context—Labor Force---Feb 2018</a:t>
            </a:r>
            <a:br>
              <a:rPr lang="en-US" dirty="0"/>
            </a:br>
            <a:r>
              <a:rPr lang="en-US" dirty="0"/>
              <a:t>Williamson and Jackson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626AE6-CE8D-4E4D-9519-EC7FC09E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3816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smtClean="0"/>
              <a:t>Labor Force    Employed     Unemployed   </a:t>
            </a:r>
            <a:r>
              <a:rPr lang="en-US" dirty="0"/>
              <a:t>UI Claims</a:t>
            </a:r>
          </a:p>
          <a:p>
            <a:pPr marL="0" indent="0">
              <a:buNone/>
            </a:pPr>
            <a:r>
              <a:rPr lang="en-US" dirty="0"/>
              <a:t>Williamson    </a:t>
            </a:r>
            <a:r>
              <a:rPr lang="en-US" dirty="0" smtClean="0"/>
              <a:t>    31,516             30,045               1,471                640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UI Rate:  4.7%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Jackson	     </a:t>
            </a:r>
            <a:r>
              <a:rPr lang="en-US" dirty="0" smtClean="0"/>
              <a:t> 27,887            26,818               1,069</a:t>
            </a:r>
            <a:r>
              <a:rPr lang="en-US" dirty="0"/>
              <a:t>	   </a:t>
            </a:r>
            <a:r>
              <a:rPr lang="en-US" dirty="0" smtClean="0"/>
              <a:t>             </a:t>
            </a:r>
            <a:r>
              <a:rPr lang="en-US" dirty="0"/>
              <a:t>350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UI Rate:  3.8%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0B3B-C1CF-4191-8F49-0850D4D4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Context--Help Wanted--Feb 2018</a:t>
            </a:r>
            <a:br>
              <a:rPr lang="en-US" dirty="0"/>
            </a:br>
            <a:r>
              <a:rPr lang="en-US" dirty="0"/>
              <a:t>Williamson and Jackson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F2196-B567-4E29-A344-9F4AE236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Help Wanted Adds Online</a:t>
            </a:r>
          </a:p>
          <a:p>
            <a:pPr marL="0" indent="0">
              <a:buNone/>
            </a:pPr>
            <a:r>
              <a:rPr lang="en-US" dirty="0"/>
              <a:t>Williamson	490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Registered Nurses</a:t>
            </a:r>
          </a:p>
          <a:p>
            <a:pPr marL="0" indent="0">
              <a:buNone/>
            </a:pPr>
            <a:r>
              <a:rPr lang="en-US" sz="2000" dirty="0"/>
              <a:t>	Heavy and Tractor Trailer Truck Drivers</a:t>
            </a:r>
          </a:p>
          <a:p>
            <a:pPr marL="0" indent="0">
              <a:buNone/>
            </a:pPr>
            <a:r>
              <a:rPr lang="en-US" sz="2000" dirty="0"/>
              <a:t>	First line Supervisors Retail</a:t>
            </a:r>
          </a:p>
          <a:p>
            <a:pPr marL="0" indent="0">
              <a:buNone/>
            </a:pPr>
            <a:r>
              <a:rPr lang="en-US" dirty="0"/>
              <a:t>Jackson		592</a:t>
            </a:r>
          </a:p>
          <a:p>
            <a:pPr marL="0" indent="0">
              <a:buNone/>
            </a:pPr>
            <a:r>
              <a:rPr lang="en-US" sz="2000" dirty="0"/>
              <a:t>	Heavy and Tractor Trailer Truck Drivers</a:t>
            </a:r>
          </a:p>
          <a:p>
            <a:pPr marL="0" indent="0">
              <a:buNone/>
            </a:pPr>
            <a:r>
              <a:rPr lang="en-US" sz="2000" dirty="0"/>
              <a:t>	First line Supervisors Retail</a:t>
            </a:r>
          </a:p>
          <a:p>
            <a:pPr marL="0" indent="0">
              <a:buNone/>
            </a:pPr>
            <a:r>
              <a:rPr lang="en-US" sz="2000" dirty="0"/>
              <a:t>	Registered Nurses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5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dirty="0">
                <a:latin typeface="+mj-lt"/>
              </a:rPr>
              <a:t>QUESTIONS?</a:t>
            </a:r>
            <a:endParaRPr lang="en-US" sz="5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 descr="Esclarecimento de Dúvidas – Teste Intermédio de Filosofia |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8" y="1752600"/>
            <a:ext cx="3213418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44" y="266343"/>
            <a:ext cx="8229600" cy="13338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latin typeface="+mj-lt"/>
              </a:rPr>
              <a:t/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Agency Context:  What We Do</a:t>
            </a:r>
            <a:r>
              <a:rPr lang="en-US" sz="3100" dirty="0">
                <a:latin typeface="+mj-lt"/>
              </a:rPr>
              <a:t/>
            </a:r>
            <a:br>
              <a:rPr lang="en-US" sz="3100" dirty="0">
                <a:latin typeface="+mj-lt"/>
              </a:rPr>
            </a:br>
            <a:endParaRPr lang="en-US" sz="31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1828800"/>
            <a:ext cx="8480612" cy="4419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82502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Administer Unemployment Insurance Trust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Collect largest employer tax in Illinois:  $1.8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Disburse roughly $2 billion in UI benefits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Employment Services to Employers and job seekers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Labor Market Information for the US Bureau of Labor Statistics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56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44" y="266343"/>
            <a:ext cx="8229600" cy="13338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latin typeface="+mj-lt"/>
              </a:rPr>
              <a:t/>
            </a:r>
            <a:br>
              <a:rPr lang="en-US" sz="4400" b="1" dirty="0">
                <a:latin typeface="+mj-lt"/>
              </a:rPr>
            </a:br>
            <a:r>
              <a:rPr lang="en-US" sz="3100" b="1" dirty="0">
                <a:latin typeface="+mj-lt"/>
              </a:rPr>
              <a:t>Agency Context:  IDES’ Eight Million Touches</a:t>
            </a:r>
            <a:r>
              <a:rPr lang="en-US" sz="2700" dirty="0">
                <a:latin typeface="+mj-lt"/>
              </a:rPr>
              <a:t/>
            </a:r>
            <a:br>
              <a:rPr lang="en-US" sz="2700" dirty="0">
                <a:latin typeface="+mj-lt"/>
              </a:rPr>
            </a:br>
            <a:endParaRPr lang="en-US" sz="27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8250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 million claimant touches per year through claims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240,000 claims annually @17 week duration = 4.1M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Recertification every two weeks = 1.9 M</a:t>
            </a:r>
          </a:p>
          <a:p>
            <a:pPr lvl="2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2.2 million employer touches per year through tax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Over 340,000 employer taxpayers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120,000 file monthly – 1,440,000 touches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Over 200,000 file quarterly - 800,000 touches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100,000 Used to file by paper;  now 45,000</a:t>
            </a:r>
          </a:p>
        </p:txBody>
      </p:sp>
    </p:spTree>
    <p:extLst>
      <p:ext uri="{BB962C8B-B14F-4D97-AF65-F5344CB8AC3E}">
        <p14:creationId xmlns:p14="http://schemas.microsoft.com/office/powerpoint/2010/main" val="135055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dirty="0">
                <a:latin typeface="+mj-lt"/>
              </a:rPr>
              <a:t>2015-2018 IDES</a:t>
            </a: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>STRATEGIC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41663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</a:rPr>
              <a:t>To improve our 8 million touches/services, the Governor approved these IDES initiatives in June 2015: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Retire 5 legacy (1985-1998) tax systems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Retire 6 legacy accounting/finance systems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Replace 2 legacy fraud/collection systems and migrate the Benefit Charging System into IBIS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Retire $963 Million in UI bonds issued by prior administration and reduce UI Taxes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Improve employment/business services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Improve UI Claimant Services</a:t>
            </a:r>
          </a:p>
        </p:txBody>
      </p:sp>
    </p:spTree>
    <p:extLst>
      <p:ext uri="{BB962C8B-B14F-4D97-AF65-F5344CB8AC3E}">
        <p14:creationId xmlns:p14="http://schemas.microsoft.com/office/powerpoint/2010/main" val="19086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399"/>
            <a:ext cx="7886700" cy="838201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Turnarounds completed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2200" dirty="0" smtClean="0"/>
              <a:t>From June 2015 – March 2018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5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0647" y="1413570"/>
            <a:ext cx="8216153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IDES </a:t>
            </a:r>
            <a:r>
              <a:rPr lang="en-US" sz="2000" dirty="0"/>
              <a:t>went live with modern SAP Accounting system October 2016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IDES went live with most modern UI Tax system in the country September 2017</a:t>
            </a:r>
          </a:p>
          <a:p>
            <a:pPr lvl="1"/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IDES retired $963 million in UI bonds in June 2017 and IDES Employer UI taxes have </a:t>
            </a:r>
            <a:r>
              <a:rPr lang="en-US" sz="2000" b="1" dirty="0"/>
              <a:t>DROPPED</a:t>
            </a:r>
            <a:r>
              <a:rPr lang="en-US" sz="2000" dirty="0"/>
              <a:t> $780 million since 2014</a:t>
            </a:r>
          </a:p>
          <a:p>
            <a:pPr lvl="1"/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IDES replaced antiquated phone technology and hired up at our call centers to reduce wait times and improve service.  IDES has increased ES staff and training to reduce UI duration.</a:t>
            </a:r>
          </a:p>
          <a:p>
            <a:pPr lvl="1"/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MOSTLY </a:t>
            </a:r>
            <a:r>
              <a:rPr lang="en-US" sz="2000" dirty="0">
                <a:solidFill>
                  <a:srgbClr val="C00000"/>
                </a:solidFill>
              </a:rPr>
              <a:t>COMPLETE:  IDES will go live with new OATS anti-fraud system in July 2018 and retire our Benefit Charging System in March 2019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95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25"/>
            <a:ext cx="8229600" cy="11731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900" dirty="0">
                <a:latin typeface="+mj-lt"/>
              </a:rPr>
              <a:t/>
            </a:r>
            <a:br>
              <a:rPr lang="en-US" sz="4900" dirty="0">
                <a:latin typeface="+mj-lt"/>
              </a:rPr>
            </a:br>
            <a:r>
              <a:rPr lang="en-US" sz="4900" dirty="0">
                <a:latin typeface="+mj-lt"/>
              </a:rPr>
              <a:t/>
            </a:r>
            <a:br>
              <a:rPr lang="en-US" sz="4900" dirty="0">
                <a:latin typeface="+mj-lt"/>
              </a:rPr>
            </a:br>
            <a:r>
              <a:rPr lang="en-US" sz="4900" dirty="0">
                <a:latin typeface="+mj-lt"/>
              </a:rPr>
              <a:t/>
            </a:r>
            <a:br>
              <a:rPr lang="en-US" sz="4900" dirty="0">
                <a:latin typeface="+mj-lt"/>
              </a:rPr>
            </a:br>
            <a:r>
              <a:rPr lang="en-US" sz="4900" dirty="0">
                <a:latin typeface="+mj-lt"/>
              </a:rPr>
              <a:t/>
            </a:r>
            <a:br>
              <a:rPr lang="en-US" sz="4900" dirty="0">
                <a:latin typeface="+mj-lt"/>
              </a:rPr>
            </a:b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Illinois Employers</a:t>
            </a:r>
            <a:br>
              <a:rPr lang="en-US" sz="2700" dirty="0"/>
            </a:br>
            <a:r>
              <a:rPr lang="en-US" dirty="0"/>
              <a:t>March 15, 2018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>
                <a:latin typeface="+mj-lt"/>
              </a:rPr>
              <a:t/>
            </a:r>
            <a:br>
              <a:rPr lang="en-US" sz="5400" dirty="0">
                <a:latin typeface="+mj-lt"/>
              </a:rPr>
            </a:br>
            <a:r>
              <a:rPr lang="en-US" sz="5400" dirty="0">
                <a:latin typeface="+mj-lt"/>
              </a:rPr>
              <a:t/>
            </a:r>
            <a:br>
              <a:rPr lang="en-US" sz="5400" dirty="0">
                <a:latin typeface="+mj-lt"/>
              </a:rPr>
            </a:br>
            <a:endParaRPr lang="en-US" sz="5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456997"/>
            <a:ext cx="82161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Total number of Employers in Illinois:  337,497	                     </a:t>
            </a:r>
          </a:p>
          <a:p>
            <a:r>
              <a:rPr lang="en-US" sz="2800" dirty="0"/>
              <a:t>By Number of Employees:									</a:t>
            </a:r>
          </a:p>
          <a:p>
            <a:r>
              <a:rPr lang="en-US" sz="2800" dirty="0"/>
              <a:t>0-24 workers:                 		       	292,497	</a:t>
            </a:r>
          </a:p>
          <a:p>
            <a:r>
              <a:rPr lang="en-US" sz="2800" dirty="0"/>
              <a:t>25 to 499 workers:                    		  42,748	</a:t>
            </a:r>
          </a:p>
          <a:p>
            <a:r>
              <a:rPr lang="en-US" sz="2800" dirty="0"/>
              <a:t>500 or more;                               		    2,366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284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latin typeface="+mj-lt"/>
              </a:rPr>
              <a:t>Agency Context:  EMPLOYER UI TAX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79320"/>
              </p:ext>
            </p:extLst>
          </p:nvPr>
        </p:nvGraphicFramePr>
        <p:xfrm>
          <a:off x="990600" y="1600201"/>
          <a:ext cx="6882653" cy="4305564"/>
        </p:xfrm>
        <a:graphic>
          <a:graphicData uri="http://schemas.openxmlformats.org/drawingml/2006/table">
            <a:tbl>
              <a:tblPr/>
              <a:tblGrid>
                <a:gridCol w="1743806">
                  <a:extLst>
                    <a:ext uri="{9D8B030D-6E8A-4147-A177-3AD203B41FA5}">
                      <a16:colId xmlns="" xmlns:a16="http://schemas.microsoft.com/office/drawing/2014/main" val="3252322574"/>
                    </a:ext>
                  </a:extLst>
                </a:gridCol>
                <a:gridCol w="1712949">
                  <a:extLst>
                    <a:ext uri="{9D8B030D-6E8A-4147-A177-3AD203B41FA5}">
                      <a16:colId xmlns="" xmlns:a16="http://schemas.microsoft.com/office/drawing/2014/main" val="1886786666"/>
                    </a:ext>
                  </a:extLst>
                </a:gridCol>
                <a:gridCol w="1712949">
                  <a:extLst>
                    <a:ext uri="{9D8B030D-6E8A-4147-A177-3AD203B41FA5}">
                      <a16:colId xmlns="" xmlns:a16="http://schemas.microsoft.com/office/drawing/2014/main" val="1531116354"/>
                    </a:ext>
                  </a:extLst>
                </a:gridCol>
                <a:gridCol w="1712949">
                  <a:extLst>
                    <a:ext uri="{9D8B030D-6E8A-4147-A177-3AD203B41FA5}">
                      <a16:colId xmlns="" xmlns:a16="http://schemas.microsoft.com/office/drawing/2014/main" val="1011629064"/>
                    </a:ext>
                  </a:extLst>
                </a:gridCol>
              </a:tblGrid>
              <a:tr h="10512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Tax Years</a:t>
                      </a:r>
                      <a:br>
                        <a:rPr lang="en-US" sz="1800" b="1" dirty="0">
                          <a:effectLst/>
                          <a:latin typeface="+mn-lt"/>
                        </a:rPr>
                      </a:b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Fund </a:t>
                      </a:r>
                      <a:br>
                        <a:rPr lang="en-US" sz="1800" b="1" dirty="0"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effectLst/>
                          <a:latin typeface="+mn-lt"/>
                        </a:rPr>
                        <a:t>Building %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Maximum %</a:t>
                      </a:r>
                      <a:br>
                        <a:rPr lang="en-US" sz="1800" b="1" dirty="0">
                          <a:effectLst/>
                          <a:latin typeface="+mn-lt"/>
                        </a:rPr>
                      </a:b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Employer Taxes $$$=Billions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5578680"/>
                  </a:ext>
                </a:extLst>
              </a:tr>
              <a:tr h="70135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0.525%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6.400%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effectLst/>
                          <a:latin typeface="+mn-lt"/>
                        </a:rPr>
                        <a:t>$1.820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5243567"/>
                  </a:ext>
                </a:extLst>
              </a:tr>
              <a:tr h="5105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6.800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$2.020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8054719"/>
                  </a:ext>
                </a:extLst>
              </a:tr>
              <a:tr h="5105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7.200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$2.200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0311178"/>
                  </a:ext>
                </a:extLst>
              </a:tr>
              <a:tr h="5105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7.600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$2.410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3673181"/>
                  </a:ext>
                </a:extLst>
              </a:tr>
              <a:tr h="5105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$2.600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8758404"/>
                  </a:ext>
                </a:extLst>
              </a:tr>
              <a:tr h="510593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8.400</a:t>
                      </a:r>
                    </a:p>
                  </a:txBody>
                  <a:tcPr marL="35092" marR="35092" marT="17546" marB="1754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effectLst/>
                          <a:latin typeface="+mn-lt"/>
                        </a:rPr>
                        <a:t>$3.000</a:t>
                      </a:r>
                    </a:p>
                  </a:txBody>
                  <a:tcPr marL="35092" marR="35092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45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>
                <a:latin typeface="+mj-lt"/>
              </a:rPr>
              <a:t>OATS Anti-fraud Modernization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203,534 Improper claims STOPPED;  $201 million SAVED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3657600"/>
            <a:ext cx="8480612" cy="2590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161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Since 2012, IDES has improved/implemented the following measures: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Quarterly Crossmatch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Hire Crossmatch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Social Security Crossmatch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Inmate Crossmatch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Secretary of State Crossmatch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Monthly Crossmatch</a:t>
            </a:r>
          </a:p>
        </p:txBody>
      </p:sp>
    </p:spTree>
    <p:extLst>
      <p:ext uri="{BB962C8B-B14F-4D97-AF65-F5344CB8AC3E}">
        <p14:creationId xmlns:p14="http://schemas.microsoft.com/office/powerpoint/2010/main" val="37876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latin typeface="+mj-lt"/>
              </a:rPr>
              <a:t>Hierarchy of Fraud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" y="1417638"/>
            <a:ext cx="8480612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Prevent fraud BEFORE payments are made</a:t>
            </a:r>
          </a:p>
          <a:p>
            <a:pPr lvl="1"/>
            <a:r>
              <a:rPr lang="en-US" sz="2000" b="1" dirty="0"/>
              <a:t>SIDES NOTICE OF CLAIMS</a:t>
            </a:r>
          </a:p>
          <a:p>
            <a:pPr lvl="1"/>
            <a:r>
              <a:rPr lang="en-US" sz="2000" b="1" dirty="0"/>
              <a:t>Secretary of State, Inmate, Social Security Crossmatches</a:t>
            </a:r>
          </a:p>
          <a:p>
            <a:pPr lvl="1"/>
            <a:r>
              <a:rPr lang="en-US" sz="2000" b="1" dirty="0"/>
              <a:t>Registration in Illinois Job Link</a:t>
            </a:r>
          </a:p>
          <a:p>
            <a:r>
              <a:rPr lang="en-US" sz="2800" b="1" dirty="0"/>
              <a:t>Stop fraud AFTER payments have begun</a:t>
            </a:r>
          </a:p>
          <a:p>
            <a:pPr lvl="1"/>
            <a:r>
              <a:rPr lang="en-US" sz="2000" b="1" dirty="0"/>
              <a:t>SIDES Notice of Claims, PLUS:</a:t>
            </a:r>
          </a:p>
          <a:p>
            <a:pPr lvl="1"/>
            <a:r>
              <a:rPr lang="en-US" sz="2000" b="1" dirty="0"/>
              <a:t>New Hire and Monthly Crossmatches</a:t>
            </a:r>
          </a:p>
          <a:p>
            <a:pPr lvl="1"/>
            <a:r>
              <a:rPr lang="en-US" sz="2000" b="1" dirty="0"/>
              <a:t>SIDES Earnings verification---JUNE 2018</a:t>
            </a:r>
          </a:p>
          <a:p>
            <a:r>
              <a:rPr lang="en-US" sz="2800" b="1" dirty="0"/>
              <a:t>Stop fraud AFTER payments have finished</a:t>
            </a:r>
          </a:p>
          <a:p>
            <a:pPr lvl="1"/>
            <a:r>
              <a:rPr lang="en-US" sz="2000" b="1" dirty="0"/>
              <a:t>All of the above, PLUS:</a:t>
            </a:r>
          </a:p>
          <a:p>
            <a:pPr lvl="2"/>
            <a:r>
              <a:rPr lang="en-US" sz="2000" b="1" dirty="0"/>
              <a:t>Comptroller’s Offset and IRS Taxpayer Offset Program</a:t>
            </a:r>
          </a:p>
          <a:p>
            <a:pPr lvl="2"/>
            <a:r>
              <a:rPr lang="en-US" sz="2000" b="1" dirty="0"/>
              <a:t>Quarterly Crossmatch</a:t>
            </a:r>
          </a:p>
          <a:p>
            <a:r>
              <a:rPr lang="en-US" sz="2000" b="1" dirty="0"/>
              <a:t>NOTE:  $384 Average Weekly Benefit Amount 2018;  $627 Max w Dep</a:t>
            </a:r>
            <a:endParaRPr lang="en-US" sz="1200" b="1" dirty="0"/>
          </a:p>
          <a:p>
            <a:pPr lvl="3"/>
            <a:r>
              <a:rPr lang="en-US" sz="400" b="1" dirty="0"/>
              <a:t>$627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07675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26&quot;&gt;&lt;property id=&quot;20148&quot; value=&quot;5&quot;/&gt;&lt;property id=&quot;20300&quot; value=&quot;Slide 3&quot;/&gt;&lt;property id=&quot;20307&quot; value=&quot;258&quot;/&gt;&lt;/object&gt;&lt;object type=&quot;3&quot; unique_id=&quot;10027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630</Words>
  <Application>Microsoft Macintosh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Agency Context:  What We Do </vt:lpstr>
      <vt:lpstr> Agency Context:  IDES’ Eight Million Touches </vt:lpstr>
      <vt:lpstr>2015-2018 IDES STRATEGIC INITIATIVES</vt:lpstr>
      <vt:lpstr>Turnarounds completed From June 2015 – March 2018 </vt:lpstr>
      <vt:lpstr>      Illinois Employers March 15, 2018     </vt:lpstr>
      <vt:lpstr>Agency Context:  EMPLOYER UI TAX RATES</vt:lpstr>
      <vt:lpstr>OATS Anti-fraud Modernization 203,534 Improper claims STOPPED;  $201 million SAVED</vt:lpstr>
      <vt:lpstr>Hierarchy of Fraud Detection</vt:lpstr>
      <vt:lpstr>PowerPoint Presentation</vt:lpstr>
      <vt:lpstr>PowerPoint Presentation</vt:lpstr>
      <vt:lpstr>WHAT’S NEXT?  2018-2019 IDES STRATEGIC INITIATIVES</vt:lpstr>
      <vt:lpstr>STAY INFORMED MORE INFORMATION TO COME</vt:lpstr>
      <vt:lpstr>National Context Illinois Unemployment Rates</vt:lpstr>
      <vt:lpstr> Statewide Context:   Unemployment Projections</vt:lpstr>
      <vt:lpstr>Statewide/Local Context Employment Growth 2015-2018</vt:lpstr>
      <vt:lpstr>Local Context—Labor Force---Feb 2018 Williamson and Jackson Counties</vt:lpstr>
      <vt:lpstr>Local Context--Help Wanted--Feb 2018 Williamson and Jackson Counties</vt:lpstr>
      <vt:lpstr>QUESTIONS?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RKatz</dc:creator>
  <cp:lastModifiedBy>Jeffrey Mays</cp:lastModifiedBy>
  <cp:revision>266</cp:revision>
  <cp:lastPrinted>2018-04-04T20:00:04Z</cp:lastPrinted>
  <dcterms:created xsi:type="dcterms:W3CDTF">2013-08-06T18:22:30Z</dcterms:created>
  <dcterms:modified xsi:type="dcterms:W3CDTF">2018-04-05T17:44:16Z</dcterms:modified>
</cp:coreProperties>
</file>