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5"/>
  </p:sldMasterIdLst>
  <p:notesMasterIdLst>
    <p:notesMasterId r:id="rId24"/>
  </p:notesMasterIdLst>
  <p:sldIdLst>
    <p:sldId id="256" r:id="rId6"/>
    <p:sldId id="274" r:id="rId7"/>
    <p:sldId id="276" r:id="rId8"/>
    <p:sldId id="257" r:id="rId9"/>
    <p:sldId id="280" r:id="rId10"/>
    <p:sldId id="351" r:id="rId11"/>
    <p:sldId id="377" r:id="rId12"/>
    <p:sldId id="372" r:id="rId13"/>
    <p:sldId id="281" r:id="rId14"/>
    <p:sldId id="374" r:id="rId15"/>
    <p:sldId id="373" r:id="rId16"/>
    <p:sldId id="375" r:id="rId17"/>
    <p:sldId id="380" r:id="rId18"/>
    <p:sldId id="381" r:id="rId19"/>
    <p:sldId id="376" r:id="rId20"/>
    <p:sldId id="378" r:id="rId21"/>
    <p:sldId id="382" r:id="rId22"/>
    <p:sldId id="3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93" autoAdjust="0"/>
    <p:restoredTop sz="89207" autoAdjust="0"/>
  </p:normalViewPr>
  <p:slideViewPr>
    <p:cSldViewPr snapToGrid="0">
      <p:cViewPr varScale="1">
        <p:scale>
          <a:sx n="102" d="100"/>
          <a:sy n="102" d="100"/>
        </p:scale>
        <p:origin x="216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723C3B-EF4E-4F55-AEE4-4606A635CA0F}" type="datetimeFigureOut">
              <a:rPr lang="en-US" smtClean="0"/>
              <a:t>4/16/2018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738C58-FB55-444B-B3FE-C2A080FCD08D}" type="slidenum">
              <a:rPr lang="en-US" smtClean="0"/>
              <a:t>‹#›</a:t>
            </a:fld>
            <a:endParaRPr lang="en-US" dirty="0"/>
          </a:p>
        </p:txBody>
      </p:sp>
    </p:spTree>
    <p:extLst>
      <p:ext uri="{BB962C8B-B14F-4D97-AF65-F5344CB8AC3E}">
        <p14:creationId xmlns:p14="http://schemas.microsoft.com/office/powerpoint/2010/main" val="3784246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738C58-FB55-444B-B3FE-C2A080FCD08D}" type="slidenum">
              <a:rPr lang="en-US" smtClean="0"/>
              <a:t>1</a:t>
            </a:fld>
            <a:endParaRPr lang="en-US" dirty="0"/>
          </a:p>
        </p:txBody>
      </p:sp>
    </p:spTree>
    <p:extLst>
      <p:ext uri="{BB962C8B-B14F-4D97-AF65-F5344CB8AC3E}">
        <p14:creationId xmlns:p14="http://schemas.microsoft.com/office/powerpoint/2010/main" val="28796600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738C58-FB55-444B-B3FE-C2A080FCD08D}" type="slidenum">
              <a:rPr lang="en-US" smtClean="0"/>
              <a:t>17</a:t>
            </a:fld>
            <a:endParaRPr lang="en-US" dirty="0"/>
          </a:p>
        </p:txBody>
      </p:sp>
    </p:spTree>
    <p:extLst>
      <p:ext uri="{BB962C8B-B14F-4D97-AF65-F5344CB8AC3E}">
        <p14:creationId xmlns:p14="http://schemas.microsoft.com/office/powerpoint/2010/main" val="37319892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738C58-FB55-444B-B3FE-C2A080FCD08D}" type="slidenum">
              <a:rPr lang="en-US" smtClean="0"/>
              <a:t>18</a:t>
            </a:fld>
            <a:endParaRPr lang="en-US" dirty="0"/>
          </a:p>
        </p:txBody>
      </p:sp>
    </p:spTree>
    <p:extLst>
      <p:ext uri="{BB962C8B-B14F-4D97-AF65-F5344CB8AC3E}">
        <p14:creationId xmlns:p14="http://schemas.microsoft.com/office/powerpoint/2010/main" val="3731989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27868" indent="-279949" eaLnBrk="0" hangingPunct="0">
              <a:defRPr sz="2400">
                <a:solidFill>
                  <a:schemeClr val="tx1"/>
                </a:solidFill>
                <a:latin typeface="Arial" charset="0"/>
                <a:ea typeface="ＭＳ Ｐゴシック" pitchFamily="34" charset="-128"/>
              </a:defRPr>
            </a:lvl2pPr>
            <a:lvl3pPr marL="1119797" indent="-223959" eaLnBrk="0" hangingPunct="0">
              <a:defRPr sz="2400">
                <a:solidFill>
                  <a:schemeClr val="tx1"/>
                </a:solidFill>
                <a:latin typeface="Arial" charset="0"/>
                <a:ea typeface="ＭＳ Ｐゴシック" pitchFamily="34" charset="-128"/>
              </a:defRPr>
            </a:lvl3pPr>
            <a:lvl4pPr marL="1567716" indent="-223959" eaLnBrk="0" hangingPunct="0">
              <a:defRPr sz="2400">
                <a:solidFill>
                  <a:schemeClr val="tx1"/>
                </a:solidFill>
                <a:latin typeface="Arial" charset="0"/>
                <a:ea typeface="ＭＳ Ｐゴシック" pitchFamily="34" charset="-128"/>
              </a:defRPr>
            </a:lvl4pPr>
            <a:lvl5pPr marL="2015635" indent="-223959" eaLnBrk="0" hangingPunct="0">
              <a:defRPr sz="2400">
                <a:solidFill>
                  <a:schemeClr val="tx1"/>
                </a:solidFill>
                <a:latin typeface="Arial" charset="0"/>
                <a:ea typeface="ＭＳ Ｐゴシック" pitchFamily="34" charset="-128"/>
              </a:defRPr>
            </a:lvl5pPr>
            <a:lvl6pPr marL="2463554" indent="-223959" eaLnBrk="0" fontAlgn="base" hangingPunct="0">
              <a:spcBef>
                <a:spcPct val="0"/>
              </a:spcBef>
              <a:spcAft>
                <a:spcPct val="0"/>
              </a:spcAft>
              <a:defRPr sz="2400">
                <a:solidFill>
                  <a:schemeClr val="tx1"/>
                </a:solidFill>
                <a:latin typeface="Arial" charset="0"/>
                <a:ea typeface="ＭＳ Ｐゴシック" pitchFamily="34" charset="-128"/>
              </a:defRPr>
            </a:lvl6pPr>
            <a:lvl7pPr marL="2911472" indent="-223959" eaLnBrk="0" fontAlgn="base" hangingPunct="0">
              <a:spcBef>
                <a:spcPct val="0"/>
              </a:spcBef>
              <a:spcAft>
                <a:spcPct val="0"/>
              </a:spcAft>
              <a:defRPr sz="2400">
                <a:solidFill>
                  <a:schemeClr val="tx1"/>
                </a:solidFill>
                <a:latin typeface="Arial" charset="0"/>
                <a:ea typeface="ＭＳ Ｐゴシック" pitchFamily="34" charset="-128"/>
              </a:defRPr>
            </a:lvl7pPr>
            <a:lvl8pPr marL="3359391" indent="-223959" eaLnBrk="0" fontAlgn="base" hangingPunct="0">
              <a:spcBef>
                <a:spcPct val="0"/>
              </a:spcBef>
              <a:spcAft>
                <a:spcPct val="0"/>
              </a:spcAft>
              <a:defRPr sz="2400">
                <a:solidFill>
                  <a:schemeClr val="tx1"/>
                </a:solidFill>
                <a:latin typeface="Arial" charset="0"/>
                <a:ea typeface="ＭＳ Ｐゴシック" pitchFamily="34" charset="-128"/>
              </a:defRPr>
            </a:lvl8pPr>
            <a:lvl9pPr marL="3807310" indent="-223959" eaLnBrk="0" fontAlgn="base" hangingPunct="0">
              <a:spcBef>
                <a:spcPct val="0"/>
              </a:spcBef>
              <a:spcAft>
                <a:spcPct val="0"/>
              </a:spcAft>
              <a:defRPr sz="2400">
                <a:solidFill>
                  <a:schemeClr val="tx1"/>
                </a:solidFill>
                <a:latin typeface="Arial" charset="0"/>
                <a:ea typeface="ＭＳ Ｐゴシック" pitchFamily="34" charset="-128"/>
              </a:defRPr>
            </a:lvl9pPr>
          </a:lstStyle>
          <a:p>
            <a:fld id="{238CA589-0672-4770-8B9D-9EF0C7D65587}" type="slidenum">
              <a:rPr lang="en-US" altLang="en-US" sz="1200"/>
              <a:pPr/>
              <a:t>3</a:t>
            </a:fld>
            <a:endParaRPr lang="en-US" altLang="en-US" sz="1200" dirty="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738C58-FB55-444B-B3FE-C2A080FCD08D}" type="slidenum">
              <a:rPr lang="en-US" smtClean="0"/>
              <a:t>7</a:t>
            </a:fld>
            <a:endParaRPr lang="en-US" dirty="0"/>
          </a:p>
        </p:txBody>
      </p:sp>
    </p:spTree>
    <p:extLst>
      <p:ext uri="{BB962C8B-B14F-4D97-AF65-F5344CB8AC3E}">
        <p14:creationId xmlns:p14="http://schemas.microsoft.com/office/powerpoint/2010/main" val="1184675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738C58-FB55-444B-B3FE-C2A080FCD08D}" type="slidenum">
              <a:rPr lang="en-US" smtClean="0"/>
              <a:t>10</a:t>
            </a:fld>
            <a:endParaRPr lang="en-US" dirty="0"/>
          </a:p>
        </p:txBody>
      </p:sp>
    </p:spTree>
    <p:extLst>
      <p:ext uri="{BB962C8B-B14F-4D97-AF65-F5344CB8AC3E}">
        <p14:creationId xmlns:p14="http://schemas.microsoft.com/office/powerpoint/2010/main" val="3731989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738C58-FB55-444B-B3FE-C2A080FCD08D}" type="slidenum">
              <a:rPr lang="en-US" smtClean="0"/>
              <a:t>11</a:t>
            </a:fld>
            <a:endParaRPr lang="en-US" dirty="0"/>
          </a:p>
        </p:txBody>
      </p:sp>
    </p:spTree>
    <p:extLst>
      <p:ext uri="{BB962C8B-B14F-4D97-AF65-F5344CB8AC3E}">
        <p14:creationId xmlns:p14="http://schemas.microsoft.com/office/powerpoint/2010/main" val="1184675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738C58-FB55-444B-B3FE-C2A080FCD08D}" type="slidenum">
              <a:rPr lang="en-US" smtClean="0"/>
              <a:t>12</a:t>
            </a:fld>
            <a:endParaRPr lang="en-US" dirty="0"/>
          </a:p>
        </p:txBody>
      </p:sp>
    </p:spTree>
    <p:extLst>
      <p:ext uri="{BB962C8B-B14F-4D97-AF65-F5344CB8AC3E}">
        <p14:creationId xmlns:p14="http://schemas.microsoft.com/office/powerpoint/2010/main" val="37319892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738C58-FB55-444B-B3FE-C2A080FCD08D}" type="slidenum">
              <a:rPr lang="en-US" smtClean="0"/>
              <a:t>13</a:t>
            </a:fld>
            <a:endParaRPr lang="en-US" dirty="0"/>
          </a:p>
        </p:txBody>
      </p:sp>
    </p:spTree>
    <p:extLst>
      <p:ext uri="{BB962C8B-B14F-4D97-AF65-F5344CB8AC3E}">
        <p14:creationId xmlns:p14="http://schemas.microsoft.com/office/powerpoint/2010/main" val="37319892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738C58-FB55-444B-B3FE-C2A080FCD08D}" type="slidenum">
              <a:rPr lang="en-US" smtClean="0"/>
              <a:t>14</a:t>
            </a:fld>
            <a:endParaRPr lang="en-US" dirty="0"/>
          </a:p>
        </p:txBody>
      </p:sp>
    </p:spTree>
    <p:extLst>
      <p:ext uri="{BB962C8B-B14F-4D97-AF65-F5344CB8AC3E}">
        <p14:creationId xmlns:p14="http://schemas.microsoft.com/office/powerpoint/2010/main" val="37319892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738C58-FB55-444B-B3FE-C2A080FCD08D}" type="slidenum">
              <a:rPr lang="en-US" smtClean="0"/>
              <a:t>16</a:t>
            </a:fld>
            <a:endParaRPr lang="en-US" dirty="0"/>
          </a:p>
        </p:txBody>
      </p:sp>
    </p:spTree>
    <p:extLst>
      <p:ext uri="{BB962C8B-B14F-4D97-AF65-F5344CB8AC3E}">
        <p14:creationId xmlns:p14="http://schemas.microsoft.com/office/powerpoint/2010/main" val="37319892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Rectangle 4"/>
          <p:cNvSpPr/>
          <p:nvPr userDrawn="1"/>
        </p:nvSpPr>
        <p:spPr bwMode="auto">
          <a:xfrm>
            <a:off x="0" y="2590800"/>
            <a:ext cx="9144000" cy="1695015"/>
          </a:xfrm>
          <a:prstGeom prst="rect">
            <a:avLst/>
          </a:prstGeom>
          <a:gradFill flip="none" rotWithShape="1">
            <a:gsLst>
              <a:gs pos="0">
                <a:schemeClr val="accent2"/>
              </a:gs>
              <a:gs pos="100000">
                <a:schemeClr val="accent2">
                  <a:lumMod val="50000"/>
                </a:schemeClr>
              </a:gs>
            </a:gsLst>
            <a:lin ang="5700000" scaled="0"/>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latinLnBrk="0">
              <a:lnSpc>
                <a:spcPct val="100000"/>
              </a:lnSpc>
              <a:buClrTx/>
              <a:buSzTx/>
              <a:buFontTx/>
              <a:buNone/>
              <a:tabLst/>
            </a:pPr>
            <a:endParaRPr kumimoji="0" lang="en-US" b="0" i="0" u="none" strike="noStrike" cap="none" normalizeH="0" baseline="0" dirty="0">
              <a:ln>
                <a:noFill/>
              </a:ln>
              <a:effectLst/>
              <a:cs typeface="ＭＳ Ｐゴシック" charset="-128"/>
            </a:endParaRPr>
          </a:p>
        </p:txBody>
      </p:sp>
      <p:sp>
        <p:nvSpPr>
          <p:cNvPr id="15371" name="Rectangle 11"/>
          <p:cNvSpPr>
            <a:spLocks noGrp="1" noChangeArrowheads="1"/>
          </p:cNvSpPr>
          <p:nvPr>
            <p:ph type="subTitle" idx="1"/>
          </p:nvPr>
        </p:nvSpPr>
        <p:spPr>
          <a:xfrm>
            <a:off x="624941" y="3733800"/>
            <a:ext cx="7924800" cy="501692"/>
          </a:xfrm>
        </p:spPr>
        <p:txBody>
          <a:bodyPr/>
          <a:lstStyle>
            <a:lvl1pPr marL="0" indent="0" algn="ctr">
              <a:lnSpc>
                <a:spcPct val="90000"/>
              </a:lnSpc>
              <a:buFont typeface="Wingdings" charset="2"/>
              <a:buNone/>
              <a:defRPr sz="2400">
                <a:solidFill>
                  <a:srgbClr val="FFFFFF"/>
                </a:solidFill>
              </a:defRPr>
            </a:lvl1pPr>
          </a:lstStyle>
          <a:p>
            <a:r>
              <a:rPr lang="en-US" dirty="0"/>
              <a:t>Click to edit Master subtitle style</a:t>
            </a:r>
          </a:p>
        </p:txBody>
      </p:sp>
      <p:sp>
        <p:nvSpPr>
          <p:cNvPr id="3" name="Title 2"/>
          <p:cNvSpPr>
            <a:spLocks noGrp="1"/>
          </p:cNvSpPr>
          <p:nvPr>
            <p:ph type="title"/>
          </p:nvPr>
        </p:nvSpPr>
        <p:spPr>
          <a:xfrm>
            <a:off x="624941" y="2590801"/>
            <a:ext cx="7924800" cy="1143000"/>
          </a:xfrm>
        </p:spPr>
        <p:txBody>
          <a:bodyPr anchor="ctr"/>
          <a:lstStyle>
            <a:lvl1pPr algn="ctr">
              <a:lnSpc>
                <a:spcPct val="90000"/>
              </a:lnSpc>
              <a:defRPr sz="4000" b="0">
                <a:solidFill>
                  <a:schemeClr val="bg2"/>
                </a:solidFill>
                <a:effectLst>
                  <a:outerShdw blurRad="50800" dist="38100" dir="2700000" algn="tl" rotWithShape="0">
                    <a:srgbClr val="000000">
                      <a:alpha val="43000"/>
                    </a:srgbClr>
                  </a:outerShdw>
                </a:effectLst>
              </a:defRPr>
            </a:lvl1pPr>
          </a:lstStyle>
          <a:p>
            <a:r>
              <a:rPr lang="en-US" dirty="0"/>
              <a:t>Click to edit Master title style</a:t>
            </a:r>
          </a:p>
        </p:txBody>
      </p:sp>
      <p:pic>
        <p:nvPicPr>
          <p:cNvPr id="4" name="Picture 3" descr="pillar.png"/>
          <p:cNvPicPr>
            <a:picLocks noChangeAspect="1"/>
          </p:cNvPicPr>
          <p:nvPr userDrawn="1"/>
        </p:nvPicPr>
        <p:blipFill rotWithShape="1">
          <a:blip r:embed="rId2" cstate="print">
            <a:alphaModFix amt="30000"/>
            <a:extLst>
              <a:ext uri="{28A0092B-C50C-407E-A947-70E740481C1C}">
                <a14:useLocalDpi xmlns:a14="http://schemas.microsoft.com/office/drawing/2010/main" val="0"/>
              </a:ext>
            </a:extLst>
          </a:blip>
          <a:srcRect b="8051"/>
          <a:stretch/>
        </p:blipFill>
        <p:spPr>
          <a:xfrm>
            <a:off x="3054349" y="4579023"/>
            <a:ext cx="3048356" cy="2278977"/>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42580" y="562707"/>
            <a:ext cx="5071894" cy="1646719"/>
          </a:xfrm>
          <a:prstGeom prst="rect">
            <a:avLst/>
          </a:prstGeom>
        </p:spPr>
      </p:pic>
    </p:spTree>
    <p:extLst>
      <p:ext uri="{BB962C8B-B14F-4D97-AF65-F5344CB8AC3E}">
        <p14:creationId xmlns:p14="http://schemas.microsoft.com/office/powerpoint/2010/main" val="2097227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5" name="Rectangle 4"/>
          <p:cNvSpPr/>
          <p:nvPr userDrawn="1"/>
        </p:nvSpPr>
        <p:spPr bwMode="auto">
          <a:xfrm>
            <a:off x="0" y="2590800"/>
            <a:ext cx="9144000" cy="4267200"/>
          </a:xfrm>
          <a:prstGeom prst="rect">
            <a:avLst/>
          </a:prstGeom>
          <a:gradFill flip="none" rotWithShape="1">
            <a:gsLst>
              <a:gs pos="0">
                <a:schemeClr val="accent2"/>
              </a:gs>
              <a:gs pos="100000">
                <a:schemeClr val="accent2">
                  <a:lumMod val="50000"/>
                </a:schemeClr>
              </a:gs>
            </a:gsLst>
            <a:lin ang="5700000" scaled="0"/>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latinLnBrk="0">
              <a:lnSpc>
                <a:spcPct val="100000"/>
              </a:lnSpc>
              <a:buClrTx/>
              <a:buSzTx/>
              <a:buFontTx/>
              <a:buNone/>
              <a:tabLst/>
            </a:pPr>
            <a:endParaRPr kumimoji="0" lang="en-US" b="0" i="0" u="none" strike="noStrike" cap="none" normalizeH="0" baseline="0" dirty="0">
              <a:ln>
                <a:noFill/>
              </a:ln>
              <a:effectLst/>
              <a:cs typeface="ＭＳ Ｐゴシック" charset="-128"/>
            </a:endParaRPr>
          </a:p>
        </p:txBody>
      </p:sp>
      <p:sp>
        <p:nvSpPr>
          <p:cNvPr id="15371" name="Rectangle 11"/>
          <p:cNvSpPr>
            <a:spLocks noGrp="1" noChangeArrowheads="1"/>
          </p:cNvSpPr>
          <p:nvPr>
            <p:ph type="subTitle" idx="1"/>
          </p:nvPr>
        </p:nvSpPr>
        <p:spPr>
          <a:xfrm>
            <a:off x="624941" y="3733800"/>
            <a:ext cx="7924800" cy="501692"/>
          </a:xfrm>
        </p:spPr>
        <p:txBody>
          <a:bodyPr/>
          <a:lstStyle>
            <a:lvl1pPr marL="0" indent="0" algn="ctr">
              <a:lnSpc>
                <a:spcPct val="90000"/>
              </a:lnSpc>
              <a:buFont typeface="Wingdings" charset="2"/>
              <a:buNone/>
              <a:defRPr sz="2400">
                <a:solidFill>
                  <a:srgbClr val="FFFFFF"/>
                </a:solidFill>
              </a:defRPr>
            </a:lvl1pPr>
          </a:lstStyle>
          <a:p>
            <a:r>
              <a:rPr lang="en-US" dirty="0"/>
              <a:t>Click to edit Master subtitle style</a:t>
            </a:r>
          </a:p>
        </p:txBody>
      </p:sp>
      <p:sp>
        <p:nvSpPr>
          <p:cNvPr id="3" name="Title 2"/>
          <p:cNvSpPr>
            <a:spLocks noGrp="1"/>
          </p:cNvSpPr>
          <p:nvPr>
            <p:ph type="title" hasCustomPrompt="1"/>
          </p:nvPr>
        </p:nvSpPr>
        <p:spPr>
          <a:xfrm>
            <a:off x="624941" y="2590801"/>
            <a:ext cx="7924800" cy="1143000"/>
          </a:xfrm>
        </p:spPr>
        <p:txBody>
          <a:bodyPr anchor="ctr"/>
          <a:lstStyle>
            <a:lvl1pPr algn="ctr">
              <a:lnSpc>
                <a:spcPct val="90000"/>
              </a:lnSpc>
              <a:defRPr sz="4000" b="0">
                <a:solidFill>
                  <a:schemeClr val="bg2"/>
                </a:solidFill>
                <a:effectLst>
                  <a:outerShdw blurRad="50800" dist="38100" dir="2700000" algn="tl" rotWithShape="0">
                    <a:srgbClr val="000000">
                      <a:alpha val="43000"/>
                    </a:srgbClr>
                  </a:outerShdw>
                </a:effectLst>
              </a:defRPr>
            </a:lvl1pPr>
          </a:lstStyle>
          <a:p>
            <a:r>
              <a:rPr lang="en-US" dirty="0"/>
              <a:t>Section Divider Slide</a:t>
            </a:r>
          </a:p>
        </p:txBody>
      </p:sp>
      <p:pic>
        <p:nvPicPr>
          <p:cNvPr id="4" name="Picture 3" descr="pillar.png"/>
          <p:cNvPicPr>
            <a:picLocks noChangeAspect="1"/>
          </p:cNvPicPr>
          <p:nvPr userDrawn="1"/>
        </p:nvPicPr>
        <p:blipFill rotWithShape="1">
          <a:blip r:embed="rId2" cstate="print">
            <a:alphaModFix amt="30000"/>
            <a:biLevel thresh="25000"/>
            <a:extLst>
              <a:ext uri="{28A0092B-C50C-407E-A947-70E740481C1C}">
                <a14:useLocalDpi xmlns:a14="http://schemas.microsoft.com/office/drawing/2010/main" val="0"/>
              </a:ext>
            </a:extLst>
          </a:blip>
          <a:srcRect b="8051"/>
          <a:stretch/>
        </p:blipFill>
        <p:spPr>
          <a:xfrm>
            <a:off x="3054349" y="4579023"/>
            <a:ext cx="3048356" cy="2278977"/>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42580" y="562707"/>
            <a:ext cx="5071894" cy="1646719"/>
          </a:xfrm>
          <a:prstGeom prst="rect">
            <a:avLst/>
          </a:prstGeom>
        </p:spPr>
      </p:pic>
    </p:spTree>
    <p:extLst>
      <p:ext uri="{BB962C8B-B14F-4D97-AF65-F5344CB8AC3E}">
        <p14:creationId xmlns:p14="http://schemas.microsoft.com/office/powerpoint/2010/main" val="2565759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1363" y="1469698"/>
            <a:ext cx="7391400" cy="4437635"/>
          </a:xfrm>
        </p:spPr>
        <p:txBody>
          <a:bodyPr/>
          <a:lstStyle>
            <a:lvl1pPr>
              <a:defRPr sz="2400"/>
            </a:lvl1pPr>
            <a:lvl2pPr>
              <a:defRPr sz="2000"/>
            </a:lvl2pPr>
            <a:lvl3pPr>
              <a:defRPr sz="1800"/>
            </a:lvl3pPr>
            <a:lvl4pPr>
              <a:defRPr sz="1600"/>
            </a:lvl4pPr>
            <a:lvl5pPr>
              <a:defRPr sz="1400"/>
            </a:lvl5pPr>
          </a:lstStyle>
          <a:p>
            <a:pPr lvl="0"/>
            <a:r>
              <a:rPr lang="en-US" dirty="0"/>
              <a:t>Click to edit Master text styles</a:t>
            </a:r>
          </a:p>
          <a:p>
            <a:pPr lvl="1"/>
            <a:r>
              <a:rPr lang="en-US" dirty="0"/>
              <a:t>Second level</a:t>
            </a:r>
          </a:p>
          <a:p>
            <a:pPr lvl="2"/>
            <a:r>
              <a:rPr lang="en-US" dirty="0"/>
              <a:t>Third level</a:t>
            </a:r>
          </a:p>
        </p:txBody>
      </p:sp>
      <p:sp>
        <p:nvSpPr>
          <p:cNvPr id="7" name="Rectangle 6"/>
          <p:cNvSpPr/>
          <p:nvPr userDrawn="1"/>
        </p:nvSpPr>
        <p:spPr bwMode="auto">
          <a:xfrm>
            <a:off x="0" y="0"/>
            <a:ext cx="239630" cy="1143000"/>
          </a:xfrm>
          <a:prstGeom prst="rect">
            <a:avLst/>
          </a:prstGeom>
          <a:gradFill flip="none" rotWithShape="1">
            <a:gsLst>
              <a:gs pos="0">
                <a:schemeClr val="accent2"/>
              </a:gs>
              <a:gs pos="100000">
                <a:schemeClr val="accent2">
                  <a:lumMod val="50000"/>
                </a:schemeClr>
              </a:gs>
            </a:gsLst>
            <a:lin ang="5700000" scaled="0"/>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0" latinLnBrk="0" hangingPunct="0">
              <a:lnSpc>
                <a:spcPct val="100000"/>
              </a:lnSpc>
              <a:buClrTx/>
              <a:buSzTx/>
              <a:buFontTx/>
              <a:buNone/>
              <a:tabLst/>
            </a:pPr>
            <a:endParaRPr kumimoji="0" lang="en-US" b="0" i="0" u="none" strike="noStrike" cap="none" normalizeH="0" baseline="0" dirty="0">
              <a:ln>
                <a:noFill/>
              </a:ln>
              <a:effectLst/>
              <a:ea typeface="ＭＳ Ｐゴシック" charset="-128"/>
              <a:cs typeface="ＭＳ Ｐゴシック" charset="-128"/>
            </a:endParaRPr>
          </a:p>
        </p:txBody>
      </p:sp>
      <p:sp>
        <p:nvSpPr>
          <p:cNvPr id="4" name="Title 3"/>
          <p:cNvSpPr>
            <a:spLocks noGrp="1"/>
          </p:cNvSpPr>
          <p:nvPr>
            <p:ph type="title"/>
          </p:nvPr>
        </p:nvSpPr>
        <p:spPr/>
        <p:txBody>
          <a:bodyPr/>
          <a:lstStyle/>
          <a:p>
            <a:r>
              <a:rPr lang="en-US" dirty="0"/>
              <a:t>Click to edit Master title style</a:t>
            </a:r>
          </a:p>
        </p:txBody>
      </p:sp>
      <p:sp>
        <p:nvSpPr>
          <p:cNvPr id="2" name="Footer Placeholder 1"/>
          <p:cNvSpPr>
            <a:spLocks noGrp="1"/>
          </p:cNvSpPr>
          <p:nvPr>
            <p:ph type="ftr" sz="quarter" idx="10"/>
          </p:nvPr>
        </p:nvSpPr>
        <p:spPr/>
        <p:txBody>
          <a:bodyPr/>
          <a:lstStyle/>
          <a:p>
            <a:pPr>
              <a:defRPr/>
            </a:pPr>
            <a:r>
              <a:rPr lang="en-US" dirty="0"/>
              <a:t>©2018 True Partners Consulting LLC. All rights reserved. Printed in the U.S.A.</a:t>
            </a:r>
          </a:p>
          <a:p>
            <a:pPr>
              <a:defRPr/>
            </a:pPr>
            <a:endParaRPr lang="en-US" dirty="0"/>
          </a:p>
        </p:txBody>
      </p:sp>
      <p:sp>
        <p:nvSpPr>
          <p:cNvPr id="8" name="Slide Number Placeholder 7"/>
          <p:cNvSpPr>
            <a:spLocks noGrp="1"/>
          </p:cNvSpPr>
          <p:nvPr>
            <p:ph type="sldNum" sz="quarter" idx="11"/>
          </p:nvPr>
        </p:nvSpPr>
        <p:spPr/>
        <p:txBody>
          <a:bodyPr/>
          <a:lstStyle/>
          <a:p>
            <a:pPr>
              <a:defRPr/>
            </a:pPr>
            <a:fld id="{8FD5E571-EAA0-4765-84F8-7856E2AD67BC}" type="slidenum">
              <a:rPr lang="en-US" smtClean="0"/>
              <a:pPr>
                <a:defRPr/>
              </a:pPr>
              <a:t>‹#›</a:t>
            </a:fld>
            <a:endParaRPr lang="en-US" dirty="0"/>
          </a:p>
        </p:txBody>
      </p:sp>
    </p:spTree>
    <p:extLst>
      <p:ext uri="{BB962C8B-B14F-4D97-AF65-F5344CB8AC3E}">
        <p14:creationId xmlns:p14="http://schemas.microsoft.com/office/powerpoint/2010/main" val="1048684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dirty="0"/>
              <a:t>©2018 True Partners Consulting LLC. All rights reserved. Printed in the U.S.A.</a:t>
            </a:r>
          </a:p>
          <a:p>
            <a:pPr>
              <a:defRPr/>
            </a:pPr>
            <a:endParaRPr lang="en-US" dirty="0"/>
          </a:p>
        </p:txBody>
      </p:sp>
      <p:sp>
        <p:nvSpPr>
          <p:cNvPr id="3" name="Slide Number Placeholder 2"/>
          <p:cNvSpPr>
            <a:spLocks noGrp="1"/>
          </p:cNvSpPr>
          <p:nvPr>
            <p:ph type="sldNum" sz="quarter" idx="11"/>
          </p:nvPr>
        </p:nvSpPr>
        <p:spPr/>
        <p:txBody>
          <a:bodyPr/>
          <a:lstStyle/>
          <a:p>
            <a:pPr>
              <a:defRPr/>
            </a:pPr>
            <a:fld id="{8FD5E571-EAA0-4765-84F8-7856E2AD67BC}" type="slidenum">
              <a:rPr lang="en-US" smtClean="0"/>
              <a:pPr>
                <a:defRPr/>
              </a:pPr>
              <a:t>‹#›</a:t>
            </a:fld>
            <a:endParaRPr lang="en-US" dirty="0"/>
          </a:p>
        </p:txBody>
      </p:sp>
    </p:spTree>
    <p:extLst>
      <p:ext uri="{BB962C8B-B14F-4D97-AF65-F5344CB8AC3E}">
        <p14:creationId xmlns:p14="http://schemas.microsoft.com/office/powerpoint/2010/main" val="2073190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Footer Placeholder 5"/>
          <p:cNvSpPr>
            <a:spLocks noGrp="1"/>
          </p:cNvSpPr>
          <p:nvPr>
            <p:ph type="ftr" sz="quarter" idx="10"/>
          </p:nvPr>
        </p:nvSpPr>
        <p:spPr/>
        <p:txBody>
          <a:bodyPr/>
          <a:lstStyle/>
          <a:p>
            <a:pPr>
              <a:defRPr/>
            </a:pPr>
            <a:r>
              <a:rPr lang="en-US" dirty="0"/>
              <a:t>©2018 True Partners Consulting LLC. All rights reserved. Printed in the U.S.A.</a:t>
            </a:r>
          </a:p>
          <a:p>
            <a:pPr>
              <a:defRPr/>
            </a:pPr>
            <a:endParaRPr lang="en-US" dirty="0"/>
          </a:p>
        </p:txBody>
      </p:sp>
      <p:sp>
        <p:nvSpPr>
          <p:cNvPr id="7" name="Slide Number Placeholder 6"/>
          <p:cNvSpPr>
            <a:spLocks noGrp="1"/>
          </p:cNvSpPr>
          <p:nvPr>
            <p:ph type="sldNum" sz="quarter" idx="11"/>
          </p:nvPr>
        </p:nvSpPr>
        <p:spPr/>
        <p:txBody>
          <a:bodyPr/>
          <a:lstStyle/>
          <a:p>
            <a:pPr>
              <a:defRPr/>
            </a:pPr>
            <a:fld id="{8FD5E571-EAA0-4765-84F8-7856E2AD67BC}" type="slidenum">
              <a:rPr lang="en-US" smtClean="0"/>
              <a:pPr>
                <a:defRPr/>
              </a:pPr>
              <a:t>‹#›</a:t>
            </a:fld>
            <a:endParaRPr lang="en-US" dirty="0"/>
          </a:p>
        </p:txBody>
      </p:sp>
      <p:sp>
        <p:nvSpPr>
          <p:cNvPr id="5" name="Rectangle 4"/>
          <p:cNvSpPr/>
          <p:nvPr userDrawn="1"/>
        </p:nvSpPr>
        <p:spPr bwMode="auto">
          <a:xfrm>
            <a:off x="0" y="0"/>
            <a:ext cx="239630" cy="1143000"/>
          </a:xfrm>
          <a:prstGeom prst="rect">
            <a:avLst/>
          </a:prstGeom>
          <a:gradFill flip="none" rotWithShape="1">
            <a:gsLst>
              <a:gs pos="0">
                <a:schemeClr val="accent2"/>
              </a:gs>
              <a:gs pos="100000">
                <a:schemeClr val="accent2">
                  <a:lumMod val="50000"/>
                </a:schemeClr>
              </a:gs>
            </a:gsLst>
            <a:lin ang="5700000" scaled="0"/>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0" latinLnBrk="0" hangingPunct="0">
              <a:lnSpc>
                <a:spcPct val="100000"/>
              </a:lnSpc>
              <a:buClrTx/>
              <a:buSzTx/>
              <a:buFontTx/>
              <a:buNone/>
              <a:tabLst/>
            </a:pPr>
            <a:endParaRPr kumimoji="0" lang="en-US" b="0" i="0" u="none" strike="noStrike" cap="none" normalizeH="0" baseline="0" dirty="0">
              <a:ln>
                <a:noFill/>
              </a:ln>
              <a:effectLst/>
              <a:ea typeface="ＭＳ Ｐゴシック" charset="-128"/>
              <a:cs typeface="ＭＳ Ｐゴシック" charset="-128"/>
            </a:endParaRPr>
          </a:p>
        </p:txBody>
      </p:sp>
    </p:spTree>
    <p:extLst>
      <p:ext uri="{BB962C8B-B14F-4D97-AF65-F5344CB8AC3E}">
        <p14:creationId xmlns:p14="http://schemas.microsoft.com/office/powerpoint/2010/main" val="3104610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392424"/>
            <a:ext cx="4040188" cy="639762"/>
          </a:xfr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032186"/>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4645025" y="1392424"/>
            <a:ext cx="4041775" cy="639762"/>
          </a:xfr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032186"/>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p:txBody>
      </p:sp>
      <p:sp>
        <p:nvSpPr>
          <p:cNvPr id="10" name="Footer Placeholder 9"/>
          <p:cNvSpPr>
            <a:spLocks noGrp="1"/>
          </p:cNvSpPr>
          <p:nvPr>
            <p:ph type="ftr" sz="quarter" idx="10"/>
          </p:nvPr>
        </p:nvSpPr>
        <p:spPr/>
        <p:txBody>
          <a:bodyPr/>
          <a:lstStyle/>
          <a:p>
            <a:pPr>
              <a:defRPr/>
            </a:pPr>
            <a:r>
              <a:rPr lang="en-US" dirty="0"/>
              <a:t>©2018 True Partners Consulting LLC. All rights reserved. Printed in the U.S.A.</a:t>
            </a:r>
          </a:p>
          <a:p>
            <a:pPr>
              <a:defRPr/>
            </a:pPr>
            <a:endParaRPr lang="en-US" dirty="0"/>
          </a:p>
        </p:txBody>
      </p:sp>
      <p:sp>
        <p:nvSpPr>
          <p:cNvPr id="11" name="Slide Number Placeholder 10"/>
          <p:cNvSpPr>
            <a:spLocks noGrp="1"/>
          </p:cNvSpPr>
          <p:nvPr>
            <p:ph type="sldNum" sz="quarter" idx="11"/>
          </p:nvPr>
        </p:nvSpPr>
        <p:spPr/>
        <p:txBody>
          <a:bodyPr/>
          <a:lstStyle/>
          <a:p>
            <a:pPr>
              <a:defRPr/>
            </a:pPr>
            <a:fld id="{8FD5E571-EAA0-4765-84F8-7856E2AD67BC}" type="slidenum">
              <a:rPr lang="en-US" smtClean="0"/>
              <a:pPr>
                <a:defRPr/>
              </a:pPr>
              <a:t>‹#›</a:t>
            </a:fld>
            <a:endParaRPr lang="en-US" dirty="0"/>
          </a:p>
        </p:txBody>
      </p:sp>
      <p:sp>
        <p:nvSpPr>
          <p:cNvPr id="12" name="Title 11"/>
          <p:cNvSpPr>
            <a:spLocks noGrp="1"/>
          </p:cNvSpPr>
          <p:nvPr>
            <p:ph type="title"/>
          </p:nvPr>
        </p:nvSpPr>
        <p:spPr/>
        <p:txBody>
          <a:bodyPr/>
          <a:lstStyle/>
          <a:p>
            <a:r>
              <a:rPr lang="en-US"/>
              <a:t>Click to edit Master title style</a:t>
            </a:r>
          </a:p>
        </p:txBody>
      </p:sp>
      <p:sp>
        <p:nvSpPr>
          <p:cNvPr id="9" name="Rectangle 8"/>
          <p:cNvSpPr/>
          <p:nvPr userDrawn="1"/>
        </p:nvSpPr>
        <p:spPr bwMode="auto">
          <a:xfrm>
            <a:off x="0" y="0"/>
            <a:ext cx="239630" cy="1143000"/>
          </a:xfrm>
          <a:prstGeom prst="rect">
            <a:avLst/>
          </a:prstGeom>
          <a:gradFill flip="none" rotWithShape="1">
            <a:gsLst>
              <a:gs pos="0">
                <a:schemeClr val="accent2"/>
              </a:gs>
              <a:gs pos="100000">
                <a:schemeClr val="accent2">
                  <a:lumMod val="50000"/>
                </a:schemeClr>
              </a:gs>
            </a:gsLst>
            <a:lin ang="5700000" scaled="0"/>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0" latinLnBrk="0" hangingPunct="0">
              <a:lnSpc>
                <a:spcPct val="100000"/>
              </a:lnSpc>
              <a:buClrTx/>
              <a:buSzTx/>
              <a:buFontTx/>
              <a:buNone/>
              <a:tabLst/>
            </a:pPr>
            <a:endParaRPr kumimoji="0" lang="en-US" b="0" i="0" u="none" strike="noStrike" cap="none" normalizeH="0" baseline="0" dirty="0">
              <a:ln>
                <a:noFill/>
              </a:ln>
              <a:effectLst/>
              <a:ea typeface="ＭＳ Ｐゴシック" charset="-128"/>
              <a:cs typeface="ＭＳ Ｐゴシック" charset="-128"/>
            </a:endParaRPr>
          </a:p>
        </p:txBody>
      </p:sp>
    </p:spTree>
    <p:extLst>
      <p:ext uri="{BB962C8B-B14F-4D97-AF65-F5344CB8AC3E}">
        <p14:creationId xmlns:p14="http://schemas.microsoft.com/office/powerpoint/2010/main" val="30215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84814" y="1728832"/>
            <a:ext cx="7873385" cy="4367167"/>
          </a:xfrm>
        </p:spPr>
        <p:txBody>
          <a:bodyPr/>
          <a:lstStyle>
            <a:lvl1pPr>
              <a:defRPr sz="2400"/>
            </a:lvl1pPr>
            <a:lvl2pPr>
              <a:defRPr sz="1800"/>
            </a:lvl2pPr>
          </a:lstStyle>
          <a:p>
            <a:pPr lvl="0"/>
            <a:r>
              <a:rPr lang="en-US" dirty="0"/>
              <a:t>Click to edit Master text styles</a:t>
            </a:r>
          </a:p>
          <a:p>
            <a:pPr lvl="1"/>
            <a:r>
              <a:rPr lang="en-US" dirty="0"/>
              <a:t>Second level</a:t>
            </a:r>
          </a:p>
        </p:txBody>
      </p:sp>
      <p:sp>
        <p:nvSpPr>
          <p:cNvPr id="10" name="Slide Number Placeholder 9"/>
          <p:cNvSpPr>
            <a:spLocks noGrp="1"/>
          </p:cNvSpPr>
          <p:nvPr>
            <p:ph type="sldNum" sz="quarter" idx="11"/>
          </p:nvPr>
        </p:nvSpPr>
        <p:spPr/>
        <p:txBody>
          <a:bodyPr/>
          <a:lstStyle/>
          <a:p>
            <a:pPr>
              <a:defRPr/>
            </a:pPr>
            <a:fld id="{D37180E0-7BBD-4446-8772-768C18079CA0}" type="slidenum">
              <a:rPr lang="en-US" smtClean="0"/>
              <a:pPr>
                <a:defRPr/>
              </a:pPr>
              <a:t>‹#›</a:t>
            </a:fld>
            <a:endParaRPr lang="en-US" dirty="0"/>
          </a:p>
        </p:txBody>
      </p:sp>
      <p:sp>
        <p:nvSpPr>
          <p:cNvPr id="2" name="Title 1"/>
          <p:cNvSpPr>
            <a:spLocks noGrp="1"/>
          </p:cNvSpPr>
          <p:nvPr>
            <p:ph type="title"/>
          </p:nvPr>
        </p:nvSpPr>
        <p:spPr/>
        <p:txBody>
          <a:bodyPr/>
          <a:lstStyle/>
          <a:p>
            <a:r>
              <a:rPr lang="en-US"/>
              <a:t>Click to edit Master title style</a:t>
            </a:r>
          </a:p>
        </p:txBody>
      </p:sp>
      <p:sp>
        <p:nvSpPr>
          <p:cNvPr id="7" name="Text Placeholder 6"/>
          <p:cNvSpPr>
            <a:spLocks noGrp="1"/>
          </p:cNvSpPr>
          <p:nvPr>
            <p:ph type="body" sz="quarter" idx="12" hasCustomPrompt="1"/>
          </p:nvPr>
        </p:nvSpPr>
        <p:spPr>
          <a:xfrm>
            <a:off x="564472" y="811214"/>
            <a:ext cx="6914241" cy="582438"/>
          </a:xfrm>
        </p:spPr>
        <p:txBody>
          <a:bodyPr/>
          <a:lstStyle>
            <a:lvl1pPr marL="0" indent="0">
              <a:buNone/>
              <a:defRPr b="0">
                <a:solidFill>
                  <a:schemeClr val="bg2"/>
                </a:solidFill>
              </a:defRPr>
            </a:lvl1pPr>
          </a:lstStyle>
          <a:p>
            <a:pPr lvl="0"/>
            <a:r>
              <a:rPr lang="en-US" dirty="0"/>
              <a:t>Subtitle</a:t>
            </a:r>
          </a:p>
        </p:txBody>
      </p:sp>
    </p:spTree>
    <p:extLst>
      <p:ext uri="{BB962C8B-B14F-4D97-AF65-F5344CB8AC3E}">
        <p14:creationId xmlns:p14="http://schemas.microsoft.com/office/powerpoint/2010/main" val="3769016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84814" y="1728832"/>
            <a:ext cx="7873385" cy="4367167"/>
          </a:xfrm>
        </p:spPr>
        <p:txBody>
          <a:bodyPr/>
          <a:lstStyle>
            <a:lvl1pPr>
              <a:defRPr sz="2400"/>
            </a:lvl1pPr>
            <a:lvl2pPr>
              <a:defRPr sz="1800"/>
            </a:lvl2pPr>
          </a:lstStyle>
          <a:p>
            <a:pPr lvl="0"/>
            <a:r>
              <a:rPr lang="en-US" dirty="0"/>
              <a:t>Click to edit Master text styles</a:t>
            </a:r>
          </a:p>
          <a:p>
            <a:pPr lvl="1"/>
            <a:r>
              <a:rPr lang="en-US" dirty="0"/>
              <a:t>Second level</a:t>
            </a:r>
          </a:p>
        </p:txBody>
      </p:sp>
      <p:sp>
        <p:nvSpPr>
          <p:cNvPr id="10" name="Slide Number Placeholder 9"/>
          <p:cNvSpPr>
            <a:spLocks noGrp="1"/>
          </p:cNvSpPr>
          <p:nvPr>
            <p:ph type="sldNum" sz="quarter" idx="11"/>
          </p:nvPr>
        </p:nvSpPr>
        <p:spPr/>
        <p:txBody>
          <a:bodyPr/>
          <a:lstStyle/>
          <a:p>
            <a:pPr>
              <a:defRPr/>
            </a:pPr>
            <a:fld id="{D37180E0-7BBD-4446-8772-768C18079CA0}" type="slidenum">
              <a:rPr lang="en-US" smtClean="0"/>
              <a:pPr>
                <a:defRPr/>
              </a:pPr>
              <a:t>‹#›</a:t>
            </a:fld>
            <a:endParaRPr lang="en-US" dirty="0"/>
          </a:p>
        </p:txBody>
      </p:sp>
      <p:sp>
        <p:nvSpPr>
          <p:cNvPr id="2" name="Title 1"/>
          <p:cNvSpPr>
            <a:spLocks noGrp="1"/>
          </p:cNvSpPr>
          <p:nvPr>
            <p:ph type="title"/>
          </p:nvPr>
        </p:nvSpPr>
        <p:spPr/>
        <p:txBody>
          <a:bodyPr/>
          <a:lstStyle/>
          <a:p>
            <a:r>
              <a:rPr lang="en-US"/>
              <a:t>Click to edit Master title style</a:t>
            </a:r>
          </a:p>
        </p:txBody>
      </p:sp>
      <p:sp>
        <p:nvSpPr>
          <p:cNvPr id="7" name="Text Placeholder 6"/>
          <p:cNvSpPr>
            <a:spLocks noGrp="1"/>
          </p:cNvSpPr>
          <p:nvPr>
            <p:ph type="body" sz="quarter" idx="12" hasCustomPrompt="1"/>
          </p:nvPr>
        </p:nvSpPr>
        <p:spPr>
          <a:xfrm>
            <a:off x="564472" y="811214"/>
            <a:ext cx="6914241" cy="582438"/>
          </a:xfrm>
        </p:spPr>
        <p:txBody>
          <a:bodyPr/>
          <a:lstStyle>
            <a:lvl1pPr marL="0" indent="0">
              <a:buNone/>
              <a:defRPr b="0">
                <a:solidFill>
                  <a:schemeClr val="bg2"/>
                </a:solidFill>
              </a:defRPr>
            </a:lvl1pPr>
          </a:lstStyle>
          <a:p>
            <a:pPr lvl="0"/>
            <a:r>
              <a:rPr lang="en-US" dirty="0"/>
              <a:t>Subtitle</a:t>
            </a:r>
          </a:p>
        </p:txBody>
      </p:sp>
    </p:spTree>
    <p:extLst>
      <p:ext uri="{BB962C8B-B14F-4D97-AF65-F5344CB8AC3E}">
        <p14:creationId xmlns:p14="http://schemas.microsoft.com/office/powerpoint/2010/main" val="2996544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bwMode="auto">
          <a:xfrm>
            <a:off x="0" y="6549000"/>
            <a:ext cx="9144000" cy="309000"/>
          </a:xfrm>
          <a:prstGeom prst="rect">
            <a:avLst/>
          </a:prstGeom>
          <a:gradFill flip="none" rotWithShape="1">
            <a:gsLst>
              <a:gs pos="0">
                <a:schemeClr val="accent2"/>
              </a:gs>
              <a:gs pos="100000">
                <a:schemeClr val="accent2">
                  <a:lumMod val="50000"/>
                </a:schemeClr>
              </a:gs>
            </a:gsLst>
            <a:lin ang="5700000" scaled="0"/>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charset="-128"/>
              <a:cs typeface="ＭＳ Ｐゴシック" charset="-128"/>
            </a:endParaRPr>
          </a:p>
        </p:txBody>
      </p:sp>
      <p:sp>
        <p:nvSpPr>
          <p:cNvPr id="1026" name="Rectangle 9"/>
          <p:cNvSpPr>
            <a:spLocks noGrp="1" noChangeArrowheads="1"/>
          </p:cNvSpPr>
          <p:nvPr>
            <p:ph type="title"/>
          </p:nvPr>
        </p:nvSpPr>
        <p:spPr bwMode="auto">
          <a:xfrm>
            <a:off x="420624" y="457200"/>
            <a:ext cx="7924800" cy="688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dirty="0"/>
              <a:t>Click to edit Master title style</a:t>
            </a:r>
          </a:p>
        </p:txBody>
      </p:sp>
      <p:sp>
        <p:nvSpPr>
          <p:cNvPr id="1027" name="Rectangle 10"/>
          <p:cNvSpPr>
            <a:spLocks noGrp="1" noChangeArrowheads="1"/>
          </p:cNvSpPr>
          <p:nvPr>
            <p:ph type="body" idx="1"/>
          </p:nvPr>
        </p:nvSpPr>
        <p:spPr bwMode="auto">
          <a:xfrm>
            <a:off x="1005466" y="1469699"/>
            <a:ext cx="7391400" cy="4352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p:txBody>
      </p:sp>
      <p:sp>
        <p:nvSpPr>
          <p:cNvPr id="14348" name="Rectangle 12"/>
          <p:cNvSpPr>
            <a:spLocks noGrp="1" noChangeArrowheads="1"/>
          </p:cNvSpPr>
          <p:nvPr>
            <p:ph type="ftr" sz="quarter" idx="3"/>
          </p:nvPr>
        </p:nvSpPr>
        <p:spPr bwMode="auto">
          <a:xfrm>
            <a:off x="239630" y="6606076"/>
            <a:ext cx="6008770" cy="232799"/>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bodyPr>
          <a:lstStyle>
            <a:lvl1pPr marL="0" marR="0" indent="0" algn="l" defTabSz="914400" rtl="0" eaLnBrk="1" fontAlgn="base" latinLnBrk="0" hangingPunct="1">
              <a:lnSpc>
                <a:spcPct val="100000"/>
              </a:lnSpc>
              <a:spcBef>
                <a:spcPct val="0"/>
              </a:spcBef>
              <a:spcAft>
                <a:spcPct val="0"/>
              </a:spcAft>
              <a:buClrTx/>
              <a:buSzTx/>
              <a:buFontTx/>
              <a:buNone/>
              <a:tabLst/>
              <a:defRPr sz="800">
                <a:solidFill>
                  <a:schemeClr val="bg1"/>
                </a:solidFill>
                <a:ea typeface="ＭＳ Ｐゴシック" charset="-128"/>
              </a:defRPr>
            </a:lvl1pPr>
          </a:lstStyle>
          <a:p>
            <a:pPr>
              <a:defRPr/>
            </a:pPr>
            <a:r>
              <a:rPr lang="en-US" dirty="0"/>
              <a:t>©2018 True Partners Consulting LLC. All rights reserved. Printed in the U.S.A.</a:t>
            </a:r>
          </a:p>
          <a:p>
            <a:pPr>
              <a:defRPr/>
            </a:pPr>
            <a:endParaRPr lang="en-US" dirty="0"/>
          </a:p>
        </p:txBody>
      </p:sp>
      <p:pic>
        <p:nvPicPr>
          <p:cNvPr id="3" name="Picture 2" descr="Tru-Partners-logo.png"/>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162800" y="152400"/>
            <a:ext cx="1866900" cy="533400"/>
          </a:xfrm>
          <a:prstGeom prst="rect">
            <a:avLst/>
          </a:prstGeom>
        </p:spPr>
      </p:pic>
      <p:sp>
        <p:nvSpPr>
          <p:cNvPr id="11" name="Rectangle 13"/>
          <p:cNvSpPr>
            <a:spLocks noGrp="1" noChangeArrowheads="1"/>
          </p:cNvSpPr>
          <p:nvPr>
            <p:ph type="sldNum" sz="quarter" idx="4"/>
          </p:nvPr>
        </p:nvSpPr>
        <p:spPr bwMode="auto">
          <a:xfrm>
            <a:off x="8369870" y="6549001"/>
            <a:ext cx="762000" cy="308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eaLnBrk="1" hangingPunct="1">
              <a:defRPr sz="1100">
                <a:solidFill>
                  <a:schemeClr val="bg1"/>
                </a:solidFill>
                <a:latin typeface="Times New Roman"/>
                <a:ea typeface="ＭＳ Ｐゴシック" charset="-128"/>
                <a:cs typeface="Times New Roman"/>
              </a:defRPr>
            </a:lvl1pPr>
          </a:lstStyle>
          <a:p>
            <a:pPr>
              <a:defRPr/>
            </a:pPr>
            <a:fld id="{8FD5E571-EAA0-4765-84F8-7856E2AD67BC}" type="slidenum">
              <a:rPr lang="en-US" smtClean="0"/>
              <a:pPr>
                <a:defRPr/>
              </a:pPr>
              <a:t>‹#›</a:t>
            </a:fld>
            <a:endParaRPr lang="en-US" dirty="0"/>
          </a:p>
        </p:txBody>
      </p:sp>
    </p:spTree>
    <p:extLst>
      <p:ext uri="{BB962C8B-B14F-4D97-AF65-F5344CB8AC3E}">
        <p14:creationId xmlns:p14="http://schemas.microsoft.com/office/powerpoint/2010/main" val="128962636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dt="0"/>
  <p:txStyles>
    <p:titleStyle>
      <a:lvl1pPr algn="l" rtl="0" eaLnBrk="0" fontAlgn="base" hangingPunct="0">
        <a:spcBef>
          <a:spcPct val="0"/>
        </a:spcBef>
        <a:spcAft>
          <a:spcPct val="0"/>
        </a:spcAft>
        <a:defRPr sz="3200" b="0">
          <a:solidFill>
            <a:schemeClr val="tx2"/>
          </a:solidFill>
          <a:latin typeface="+mj-lt"/>
          <a:ea typeface="ＭＳ Ｐゴシック" charset="-128"/>
          <a:cs typeface="Palatino Linotype" panose="02040502050505030304" pitchFamily="18" charset="0"/>
        </a:defRPr>
      </a:lvl1pPr>
      <a:lvl2pPr algn="ctr" rtl="0" eaLnBrk="0" fontAlgn="base" hangingPunct="0">
        <a:spcBef>
          <a:spcPct val="0"/>
        </a:spcBef>
        <a:spcAft>
          <a:spcPct val="0"/>
        </a:spcAft>
        <a:defRPr sz="4400">
          <a:solidFill>
            <a:schemeClr val="tx1"/>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Times New Roman"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1"/>
          </a:solidFill>
          <a:latin typeface="Times New Roman" charset="0"/>
        </a:defRPr>
      </a:lvl6pPr>
      <a:lvl7pPr marL="914400" algn="ctr" rtl="0" eaLnBrk="1" fontAlgn="base" hangingPunct="1">
        <a:spcBef>
          <a:spcPct val="0"/>
        </a:spcBef>
        <a:spcAft>
          <a:spcPct val="0"/>
        </a:spcAft>
        <a:defRPr sz="4400">
          <a:solidFill>
            <a:schemeClr val="tx1"/>
          </a:solidFill>
          <a:latin typeface="Times New Roman" charset="0"/>
        </a:defRPr>
      </a:lvl7pPr>
      <a:lvl8pPr marL="1371600" algn="ctr" rtl="0" eaLnBrk="1" fontAlgn="base" hangingPunct="1">
        <a:spcBef>
          <a:spcPct val="0"/>
        </a:spcBef>
        <a:spcAft>
          <a:spcPct val="0"/>
        </a:spcAft>
        <a:defRPr sz="4400">
          <a:solidFill>
            <a:schemeClr val="tx1"/>
          </a:solidFill>
          <a:latin typeface="Times New Roman" charset="0"/>
        </a:defRPr>
      </a:lvl8pPr>
      <a:lvl9pPr marL="1828800" algn="ctr" rtl="0" eaLnBrk="1" fontAlgn="base" hangingPunct="1">
        <a:spcBef>
          <a:spcPct val="0"/>
        </a:spcBef>
        <a:spcAft>
          <a:spcPct val="0"/>
        </a:spcAft>
        <a:defRPr sz="4400">
          <a:solidFill>
            <a:schemeClr val="tx1"/>
          </a:solidFill>
          <a:latin typeface="Times New Roman" charset="0"/>
        </a:defRPr>
      </a:lvl9pPr>
    </p:titleStyle>
    <p:bodyStyle>
      <a:lvl1pPr marL="339725" indent="-339725" algn="l" rtl="0" eaLnBrk="0" fontAlgn="base" hangingPunct="0">
        <a:spcBef>
          <a:spcPts val="1176"/>
        </a:spcBef>
        <a:spcAft>
          <a:spcPct val="0"/>
        </a:spcAft>
        <a:buClr>
          <a:srgbClr val="A67800"/>
        </a:buClr>
        <a:buSzPct val="100000"/>
        <a:buFont typeface="Wingdings" charset="2"/>
        <a:buChar char="§"/>
        <a:defRPr sz="2400">
          <a:solidFill>
            <a:schemeClr val="tx1"/>
          </a:solidFill>
          <a:latin typeface="+mn-lt"/>
          <a:ea typeface="ＭＳ Ｐゴシック" charset="-128"/>
          <a:cs typeface="Palatino Linotype" panose="02040502050505030304" pitchFamily="18" charset="0"/>
        </a:defRPr>
      </a:lvl1pPr>
      <a:lvl2pPr marL="800100" indent="-285750" algn="l" rtl="0" eaLnBrk="0" fontAlgn="base" hangingPunct="0">
        <a:spcBef>
          <a:spcPct val="20000"/>
        </a:spcBef>
        <a:spcAft>
          <a:spcPct val="0"/>
        </a:spcAft>
        <a:buClr>
          <a:schemeClr val="accent4"/>
        </a:buClr>
        <a:buSzPct val="100000"/>
        <a:buFont typeface="Lucida Grande"/>
        <a:buChar char="–"/>
        <a:defRPr sz="2000">
          <a:solidFill>
            <a:schemeClr val="tx1"/>
          </a:solidFill>
          <a:latin typeface="+mn-lt"/>
          <a:ea typeface="ＭＳ Ｐゴシック" charset="-128"/>
          <a:cs typeface="Palatino Linotype" panose="02040502050505030304" pitchFamily="18" charset="0"/>
        </a:defRPr>
      </a:lvl2pPr>
      <a:lvl3pPr marL="1143000" indent="-228600" algn="l" rtl="0" eaLnBrk="0" fontAlgn="base" hangingPunct="0">
        <a:spcBef>
          <a:spcPct val="20000"/>
        </a:spcBef>
        <a:spcAft>
          <a:spcPct val="0"/>
        </a:spcAft>
        <a:buClr>
          <a:schemeClr val="accent4"/>
        </a:buClr>
        <a:buSzPct val="100000"/>
        <a:buFont typeface="Arial"/>
        <a:buChar char="•"/>
        <a:defRPr sz="1800">
          <a:solidFill>
            <a:schemeClr val="tx1"/>
          </a:solidFill>
          <a:latin typeface="+mn-lt"/>
          <a:ea typeface="ＭＳ Ｐゴシック" charset="-128"/>
          <a:cs typeface="Palatino Linotype" panose="02040502050505030304" pitchFamily="18" charset="0"/>
        </a:defRPr>
      </a:lvl3pPr>
      <a:lvl4pPr marL="1600200" indent="-228600" algn="l" rtl="0" eaLnBrk="0" fontAlgn="base" hangingPunct="0">
        <a:spcBef>
          <a:spcPct val="20000"/>
        </a:spcBef>
        <a:spcAft>
          <a:spcPct val="0"/>
        </a:spcAft>
        <a:buClr>
          <a:schemeClr val="accent4"/>
        </a:buClr>
        <a:buSzPct val="100000"/>
        <a:buFont typeface="Arial"/>
        <a:buChar char="•"/>
        <a:defRPr sz="1600">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accent4"/>
        </a:buClr>
        <a:buSzPct val="100000"/>
        <a:buFont typeface="Arial"/>
        <a:buChar char="•"/>
        <a:defRPr sz="1600">
          <a:solidFill>
            <a:schemeClr val="tx1"/>
          </a:solidFill>
          <a:latin typeface="+mn-lt"/>
          <a:ea typeface="ＭＳ Ｐゴシック" charset="-128"/>
        </a:defRPr>
      </a:lvl5pPr>
      <a:lvl6pPr marL="2514600" indent="-228600" algn="l" rtl="0" eaLnBrk="1" fontAlgn="base" hangingPunct="1">
        <a:spcBef>
          <a:spcPct val="20000"/>
        </a:spcBef>
        <a:spcAft>
          <a:spcPct val="0"/>
        </a:spcAft>
        <a:buClr>
          <a:srgbClr val="996500"/>
        </a:buClr>
        <a:buSzPct val="50000"/>
        <a:buFont typeface="Wingdings" charset="2"/>
        <a:buChar char="n"/>
        <a:defRPr sz="2000">
          <a:solidFill>
            <a:schemeClr val="tx1"/>
          </a:solidFill>
          <a:latin typeface="+mn-lt"/>
          <a:ea typeface="ＭＳ Ｐゴシック" charset="-128"/>
        </a:defRPr>
      </a:lvl6pPr>
      <a:lvl7pPr marL="2971800" indent="-228600" algn="l" rtl="0" eaLnBrk="1" fontAlgn="base" hangingPunct="1">
        <a:spcBef>
          <a:spcPct val="20000"/>
        </a:spcBef>
        <a:spcAft>
          <a:spcPct val="0"/>
        </a:spcAft>
        <a:buClr>
          <a:srgbClr val="996500"/>
        </a:buClr>
        <a:buSzPct val="50000"/>
        <a:buFont typeface="Wingdings" charset="2"/>
        <a:buChar char="n"/>
        <a:defRPr sz="2000">
          <a:solidFill>
            <a:schemeClr val="tx1"/>
          </a:solidFill>
          <a:latin typeface="+mn-lt"/>
          <a:ea typeface="ＭＳ Ｐゴシック" charset="-128"/>
        </a:defRPr>
      </a:lvl7pPr>
      <a:lvl8pPr marL="3429000" indent="-228600" algn="l" rtl="0" eaLnBrk="1" fontAlgn="base" hangingPunct="1">
        <a:spcBef>
          <a:spcPct val="20000"/>
        </a:spcBef>
        <a:spcAft>
          <a:spcPct val="0"/>
        </a:spcAft>
        <a:buClr>
          <a:srgbClr val="996500"/>
        </a:buClr>
        <a:buSzPct val="50000"/>
        <a:buFont typeface="Wingdings" charset="2"/>
        <a:buChar char="n"/>
        <a:defRPr sz="2000">
          <a:solidFill>
            <a:schemeClr val="tx1"/>
          </a:solidFill>
          <a:latin typeface="+mn-lt"/>
          <a:ea typeface="ＭＳ Ｐゴシック" charset="-128"/>
        </a:defRPr>
      </a:lvl8pPr>
      <a:lvl9pPr marL="3886200" indent="-228600" algn="l" rtl="0" eaLnBrk="1" fontAlgn="base" hangingPunct="1">
        <a:spcBef>
          <a:spcPct val="20000"/>
        </a:spcBef>
        <a:spcAft>
          <a:spcPct val="0"/>
        </a:spcAft>
        <a:buClr>
          <a:srgbClr val="996500"/>
        </a:buClr>
        <a:buSzPct val="50000"/>
        <a:buFont typeface="Wingdings" charset="2"/>
        <a:buChar char="n"/>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95278" y="3398003"/>
            <a:ext cx="7924800" cy="501692"/>
          </a:xfrm>
        </p:spPr>
        <p:txBody>
          <a:bodyPr/>
          <a:lstStyle/>
          <a:p>
            <a:r>
              <a:rPr lang="en-US" sz="2000" dirty="0">
                <a:solidFill>
                  <a:schemeClr val="accent5">
                    <a:lumMod val="40000"/>
                    <a:lumOff val="60000"/>
                  </a:schemeClr>
                </a:solidFill>
                <a:effectLst>
                  <a:outerShdw blurRad="50800" dist="38100" dir="2700000" algn="tl" rotWithShape="0">
                    <a:srgbClr val="000000">
                      <a:alpha val="43000"/>
                    </a:srgbClr>
                  </a:outerShdw>
                </a:effectLst>
                <a:latin typeface="+mj-lt"/>
              </a:rPr>
              <a:t>Michael Dembek – Managing Director</a:t>
            </a:r>
          </a:p>
        </p:txBody>
      </p:sp>
      <p:sp>
        <p:nvSpPr>
          <p:cNvPr id="2" name="Title 1"/>
          <p:cNvSpPr>
            <a:spLocks noGrp="1"/>
          </p:cNvSpPr>
          <p:nvPr>
            <p:ph type="title"/>
          </p:nvPr>
        </p:nvSpPr>
        <p:spPr>
          <a:xfrm>
            <a:off x="580237" y="3210996"/>
            <a:ext cx="8151107" cy="1143000"/>
          </a:xfrm>
        </p:spPr>
        <p:txBody>
          <a:bodyPr/>
          <a:lstStyle/>
          <a:p>
            <a:br>
              <a:rPr lang="en-US" sz="2800" dirty="0"/>
            </a:br>
            <a:r>
              <a:rPr lang="en-US" sz="2800" dirty="0"/>
              <a:t> Federal Tax Reform Implications (Chamber Day 2018)</a:t>
            </a:r>
            <a:br>
              <a:rPr lang="en-US" sz="2800" dirty="0"/>
            </a:br>
            <a:br>
              <a:rPr lang="en-US" altLang="en-US" dirty="0">
                <a:solidFill>
                  <a:schemeClr val="accent5">
                    <a:lumMod val="40000"/>
                    <a:lumOff val="60000"/>
                  </a:schemeClr>
                </a:solidFill>
              </a:rPr>
            </a:br>
            <a:r>
              <a:rPr lang="en-US" altLang="en-US" sz="2000" dirty="0">
                <a:solidFill>
                  <a:schemeClr val="accent5">
                    <a:lumMod val="40000"/>
                    <a:lumOff val="60000"/>
                  </a:schemeClr>
                </a:solidFill>
              </a:rPr>
              <a:t>April 11, 2018</a:t>
            </a:r>
            <a:br>
              <a:rPr lang="en-US" sz="2000" b="1" dirty="0">
                <a:solidFill>
                  <a:schemeClr val="accent5">
                    <a:lumMod val="40000"/>
                    <a:lumOff val="60000"/>
                  </a:schemeClr>
                </a:solidFill>
              </a:rPr>
            </a:br>
            <a:br>
              <a:rPr lang="en-US" sz="3600" dirty="0">
                <a:cs typeface="Times New Roman" pitchFamily="18" charset="0"/>
              </a:rPr>
            </a:br>
            <a:br>
              <a:rPr lang="en-US" sz="2400" dirty="0"/>
            </a:br>
            <a:endParaRPr lang="en-US" sz="2000" dirty="0"/>
          </a:p>
        </p:txBody>
      </p:sp>
    </p:spTree>
    <p:extLst>
      <p:ext uri="{BB962C8B-B14F-4D97-AF65-F5344CB8AC3E}">
        <p14:creationId xmlns:p14="http://schemas.microsoft.com/office/powerpoint/2010/main" val="3620362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Content Placeholder 2"/>
          <p:cNvSpPr>
            <a:spLocks noGrp="1"/>
          </p:cNvSpPr>
          <p:nvPr>
            <p:ph idx="1"/>
          </p:nvPr>
        </p:nvSpPr>
        <p:spPr>
          <a:xfrm>
            <a:off x="119743" y="1393372"/>
            <a:ext cx="8611239" cy="4568359"/>
          </a:xfrm>
        </p:spPr>
        <p:txBody>
          <a:bodyPr/>
          <a:lstStyle/>
          <a:p>
            <a:pPr eaLnBrk="1" hangingPunct="1"/>
            <a:r>
              <a:rPr lang="en-US" altLang="en-US" dirty="0">
                <a:ea typeface="ＭＳ Ｐゴシック" pitchFamily="34" charset="-128"/>
              </a:rPr>
              <a:t>2018 Impact:</a:t>
            </a:r>
          </a:p>
          <a:p>
            <a:pPr lvl="1" eaLnBrk="1" hangingPunct="1"/>
            <a:r>
              <a:rPr lang="en-US" altLang="en-US" dirty="0">
                <a:ea typeface="ＭＳ Ｐゴシック" pitchFamily="34" charset="-128"/>
              </a:rPr>
              <a:t>Corporate income tax rate lowered to 21% and seven individual income tax brackets with a maximum rate of 37%</a:t>
            </a:r>
          </a:p>
          <a:p>
            <a:pPr lvl="2" eaLnBrk="1" hangingPunct="1"/>
            <a:r>
              <a:rPr lang="en-US" altLang="en-US" dirty="0">
                <a:ea typeface="ＭＳ Ｐゴシック" pitchFamily="34" charset="-128"/>
              </a:rPr>
              <a:t>If your company does not have a calendar year-end (12/31/2017) must calculate prorata tax rate</a:t>
            </a:r>
          </a:p>
          <a:p>
            <a:pPr lvl="2" eaLnBrk="1" hangingPunct="1"/>
            <a:r>
              <a:rPr lang="en-US" altLang="en-US" dirty="0">
                <a:ea typeface="ＭＳ Ｐゴシック" pitchFamily="34" charset="-128"/>
              </a:rPr>
              <a:t>AMT repealed for tax years </a:t>
            </a:r>
            <a:r>
              <a:rPr lang="en-US" altLang="en-US" b="1" dirty="0">
                <a:ea typeface="ＭＳ Ｐゴシック" pitchFamily="34" charset="-128"/>
              </a:rPr>
              <a:t>beginning after 12/31/2017</a:t>
            </a:r>
          </a:p>
          <a:p>
            <a:pPr lvl="2" eaLnBrk="1" hangingPunct="1"/>
            <a:r>
              <a:rPr lang="en-US" altLang="en-US" dirty="0">
                <a:ea typeface="ＭＳ Ｐゴシック" pitchFamily="34" charset="-128"/>
              </a:rPr>
              <a:t>AMT Credit carryforward can be refunded in amounts up to 50% for the excess credit over the amount of credit allowed for the year through 2021 – fully refundable in 2021</a:t>
            </a:r>
          </a:p>
          <a:p>
            <a:pPr lvl="1" eaLnBrk="1" hangingPunct="1"/>
            <a:r>
              <a:rPr lang="en-US" altLang="en-US" dirty="0">
                <a:ea typeface="ＭＳ Ｐゴシック" pitchFamily="34" charset="-128"/>
              </a:rPr>
              <a:t>NOL limitation –NOLs generated in tax years </a:t>
            </a:r>
            <a:r>
              <a:rPr lang="en-US" altLang="en-US" b="1" dirty="0">
                <a:ea typeface="ＭＳ Ｐゴシック" pitchFamily="34" charset="-128"/>
              </a:rPr>
              <a:t>beginning after 12/31/2017 </a:t>
            </a:r>
            <a:r>
              <a:rPr lang="en-US" altLang="en-US" dirty="0">
                <a:ea typeface="ＭＳ Ｐゴシック" pitchFamily="34" charset="-128"/>
              </a:rPr>
              <a:t>will be limited when utilized - 80% of taxable income</a:t>
            </a:r>
          </a:p>
          <a:p>
            <a:pPr lvl="2" eaLnBrk="1" hangingPunct="1"/>
            <a:r>
              <a:rPr lang="en-US" altLang="en-US" dirty="0">
                <a:ea typeface="ＭＳ Ｐゴシック" pitchFamily="34" charset="-128"/>
              </a:rPr>
              <a:t>NOLs generated prior to and including 12/31/2017 remain 100% available </a:t>
            </a:r>
          </a:p>
          <a:p>
            <a:pPr lvl="2" eaLnBrk="1" hangingPunct="1"/>
            <a:r>
              <a:rPr lang="en-US" altLang="en-US" dirty="0">
                <a:ea typeface="ＭＳ Ｐゴシック" pitchFamily="34" charset="-128"/>
              </a:rPr>
              <a:t>Carryback disallowed for tax years </a:t>
            </a:r>
            <a:r>
              <a:rPr lang="en-US" altLang="en-US" b="1" dirty="0">
                <a:ea typeface="ＭＳ Ｐゴシック" pitchFamily="34" charset="-128"/>
              </a:rPr>
              <a:t>beginning after 12/31/2017</a:t>
            </a:r>
          </a:p>
        </p:txBody>
      </p:sp>
      <p:sp>
        <p:nvSpPr>
          <p:cNvPr id="6" name="Footer Placeholder 2"/>
          <p:cNvSpPr txBox="1">
            <a:spLocks/>
          </p:cNvSpPr>
          <p:nvPr/>
        </p:nvSpPr>
        <p:spPr bwMode="auto">
          <a:xfrm>
            <a:off x="392030" y="6625201"/>
            <a:ext cx="6008770" cy="232799"/>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bodyPr>
          <a:lstStyle>
            <a:defPPr>
              <a:defRPr lang="en-US"/>
            </a:defPPr>
            <a:lvl1pPr marL="0" marR="0" indent="0" algn="l" defTabSz="914400" rtl="0" eaLnBrk="1" fontAlgn="base" latinLnBrk="0" hangingPunct="1">
              <a:lnSpc>
                <a:spcPct val="100000"/>
              </a:lnSpc>
              <a:spcBef>
                <a:spcPct val="0"/>
              </a:spcBef>
              <a:spcAft>
                <a:spcPct val="0"/>
              </a:spcAft>
              <a:buClrTx/>
              <a:buSzTx/>
              <a:buFontTx/>
              <a:buNone/>
              <a:tabLst/>
              <a:defRPr sz="800" kern="1200">
                <a:solidFill>
                  <a:schemeClr val="bg1"/>
                </a:solidFill>
                <a:latin typeface="+mn-lt"/>
                <a:ea typeface="ＭＳ Ｐゴシック" charset="-128"/>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t>©2018 True Partners Consulting LLC. All rights reserved. Printed in the U.S.A.</a:t>
            </a:r>
          </a:p>
          <a:p>
            <a:pPr>
              <a:defRPr/>
            </a:pPr>
            <a:endParaRPr lang="en-US" dirty="0"/>
          </a:p>
        </p:txBody>
      </p:sp>
      <p:sp>
        <p:nvSpPr>
          <p:cNvPr id="7" name="Title 1"/>
          <p:cNvSpPr>
            <a:spLocks noGrp="1"/>
          </p:cNvSpPr>
          <p:nvPr>
            <p:ph type="title"/>
          </p:nvPr>
        </p:nvSpPr>
        <p:spPr>
          <a:xfrm>
            <a:off x="420624" y="546100"/>
            <a:ext cx="7924800" cy="688848"/>
          </a:xfrm>
        </p:spPr>
        <p:txBody>
          <a:bodyPr/>
          <a:lstStyle/>
          <a:p>
            <a:pPr lvl="1" eaLnBrk="1" hangingPunct="1"/>
            <a:r>
              <a:rPr lang="en-US" altLang="en-US" sz="3200" dirty="0">
                <a:solidFill>
                  <a:schemeClr val="tx2"/>
                </a:solidFill>
                <a:latin typeface="+mj-lt"/>
                <a:ea typeface="ＭＳ Ｐゴシック" pitchFamily="34" charset="-128"/>
                <a:cs typeface="Palatino Linotype" panose="02040502050505030304" pitchFamily="18" charset="0"/>
              </a:rPr>
              <a:t>Federal Tax Reform Impact</a:t>
            </a:r>
            <a:endParaRPr lang="en-US" sz="3200" dirty="0">
              <a:solidFill>
                <a:schemeClr val="tx2"/>
              </a:solidFill>
              <a:latin typeface="+mj-lt"/>
              <a:ea typeface="ＭＳ Ｐゴシック" pitchFamily="34" charset="-128"/>
              <a:cs typeface="Palatino Linotype" panose="02040502050505030304" pitchFamily="18" charset="0"/>
            </a:endParaRPr>
          </a:p>
        </p:txBody>
      </p:sp>
      <p:sp>
        <p:nvSpPr>
          <p:cNvPr id="8" name="Slide Number Placeholder 3"/>
          <p:cNvSpPr>
            <a:spLocks noGrp="1"/>
          </p:cNvSpPr>
          <p:nvPr>
            <p:ph type="sldNum" sz="quarter" idx="11"/>
          </p:nvPr>
        </p:nvSpPr>
        <p:spPr>
          <a:xfrm>
            <a:off x="8369870" y="6549001"/>
            <a:ext cx="762000" cy="308999"/>
          </a:xfrm>
        </p:spPr>
        <p:txBody>
          <a:bodyPr/>
          <a:lstStyle/>
          <a:p>
            <a:pPr>
              <a:defRPr/>
            </a:pPr>
            <a:fld id="{8FD5E571-EAA0-4765-84F8-7856E2AD67BC}" type="slidenum">
              <a:rPr lang="en-US" smtClean="0"/>
              <a:pPr>
                <a:defRPr/>
              </a:pPr>
              <a:t>10</a:t>
            </a:fld>
            <a:endParaRPr lang="en-US" dirty="0"/>
          </a:p>
        </p:txBody>
      </p:sp>
    </p:spTree>
    <p:extLst>
      <p:ext uri="{BB962C8B-B14F-4D97-AF65-F5344CB8AC3E}">
        <p14:creationId xmlns:p14="http://schemas.microsoft.com/office/powerpoint/2010/main" val="3636258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Content Placeholder 2"/>
          <p:cNvSpPr>
            <a:spLocks noGrp="1"/>
          </p:cNvSpPr>
          <p:nvPr>
            <p:ph idx="1"/>
          </p:nvPr>
        </p:nvSpPr>
        <p:spPr>
          <a:xfrm>
            <a:off x="130630" y="1350384"/>
            <a:ext cx="8873884" cy="4437635"/>
          </a:xfrm>
        </p:spPr>
        <p:txBody>
          <a:bodyPr/>
          <a:lstStyle/>
          <a:p>
            <a:pPr eaLnBrk="1" hangingPunct="1"/>
            <a:r>
              <a:rPr lang="en-US" altLang="en-US" dirty="0">
                <a:ea typeface="ＭＳ Ｐゴシック" pitchFamily="34" charset="-128"/>
              </a:rPr>
              <a:t>2017 Impact:</a:t>
            </a:r>
          </a:p>
          <a:p>
            <a:pPr lvl="1" eaLnBrk="1" hangingPunct="1"/>
            <a:r>
              <a:rPr lang="en-US" altLang="en-US" dirty="0">
                <a:ea typeface="ＭＳ Ｐゴシック" pitchFamily="34" charset="-128"/>
              </a:rPr>
              <a:t>IRC§168(k) bonus depreciation allows 100% bonus depreciation for property both </a:t>
            </a:r>
            <a:r>
              <a:rPr lang="en-US" altLang="en-US" b="1" dirty="0">
                <a:ea typeface="ＭＳ Ｐゴシック" pitchFamily="34" charset="-128"/>
              </a:rPr>
              <a:t>acquired and placed in service after 9/27/2017</a:t>
            </a:r>
          </a:p>
          <a:p>
            <a:pPr lvl="1" eaLnBrk="1" hangingPunct="1"/>
            <a:r>
              <a:rPr lang="en-US" dirty="0"/>
              <a:t>Mandatory deemed repatriation - </a:t>
            </a:r>
            <a:r>
              <a:rPr lang="en-US" altLang="en-US" dirty="0">
                <a:ea typeface="ＭＳ Ｐゴシック" pitchFamily="34" charset="-128"/>
              </a:rPr>
              <a:t>IRC§965</a:t>
            </a:r>
          </a:p>
          <a:p>
            <a:pPr eaLnBrk="1" hangingPunct="1"/>
            <a:r>
              <a:rPr lang="en-US" altLang="en-US" dirty="0">
                <a:ea typeface="ＭＳ Ｐゴシック" pitchFamily="34" charset="-128"/>
              </a:rPr>
              <a:t>2018 Impact:</a:t>
            </a:r>
          </a:p>
          <a:p>
            <a:pPr lvl="1" eaLnBrk="1" hangingPunct="1"/>
            <a:r>
              <a:rPr lang="en-US" altLang="en-US" dirty="0">
                <a:ea typeface="ＭＳ Ｐゴシック" pitchFamily="34" charset="-128"/>
              </a:rPr>
              <a:t>IRC§199 DPAD repealed for tax years </a:t>
            </a:r>
            <a:r>
              <a:rPr lang="en-US" altLang="en-US" b="1" dirty="0">
                <a:ea typeface="ＭＳ Ｐゴシック" pitchFamily="34" charset="-128"/>
              </a:rPr>
              <a:t>beginning after 12/31/2017</a:t>
            </a:r>
          </a:p>
          <a:p>
            <a:pPr lvl="1" eaLnBrk="1" hangingPunct="1"/>
            <a:r>
              <a:rPr lang="en-US" altLang="en-US" dirty="0">
                <a:ea typeface="ＭＳ Ｐゴシック" pitchFamily="34" charset="-128"/>
              </a:rPr>
              <a:t>IRC§179 depreciation expense up to $1M and phase-out threshold up to $2.5M for tax years </a:t>
            </a:r>
            <a:r>
              <a:rPr lang="en-US" altLang="en-US" b="1" dirty="0">
                <a:ea typeface="ＭＳ Ｐゴシック" pitchFamily="34" charset="-128"/>
              </a:rPr>
              <a:t>beginning after 12/31/2017</a:t>
            </a:r>
          </a:p>
          <a:p>
            <a:pPr lvl="1" eaLnBrk="1" hangingPunct="1"/>
            <a:r>
              <a:rPr lang="en-US" altLang="en-US" dirty="0">
                <a:ea typeface="ＭＳ Ｐゴシック" pitchFamily="34" charset="-128"/>
              </a:rPr>
              <a:t>Entertainment Expenses – 100% nondeductible for tax years </a:t>
            </a:r>
            <a:r>
              <a:rPr lang="en-US" altLang="en-US" b="1" dirty="0">
                <a:ea typeface="ＭＳ Ｐゴシック" pitchFamily="34" charset="-128"/>
              </a:rPr>
              <a:t>beginning after 12/31/2017</a:t>
            </a:r>
          </a:p>
          <a:p>
            <a:pPr lvl="1" eaLnBrk="1" hangingPunct="1"/>
            <a:r>
              <a:rPr lang="en-US" altLang="en-US" dirty="0">
                <a:ea typeface="ＭＳ Ｐゴシック" pitchFamily="34" charset="-128"/>
              </a:rPr>
              <a:t>Business Interest Limitation – deduction for net interest expense limited to 30% of adjusted taxable income (companies averaging over $25M of gross revenue) for tax years </a:t>
            </a:r>
            <a:r>
              <a:rPr lang="en-US" altLang="en-US" b="1" dirty="0">
                <a:ea typeface="ＭＳ Ｐゴシック" pitchFamily="34" charset="-128"/>
              </a:rPr>
              <a:t>beginning after 12/31/2017</a:t>
            </a:r>
          </a:p>
          <a:p>
            <a:pPr lvl="2" eaLnBrk="1" hangingPunct="1"/>
            <a:r>
              <a:rPr lang="en-US" altLang="en-US" dirty="0">
                <a:ea typeface="ＭＳ Ｐゴシック" pitchFamily="34" charset="-128"/>
              </a:rPr>
              <a:t>Initial guidance under IRC§163(j) – Notice 2018-28</a:t>
            </a:r>
          </a:p>
          <a:p>
            <a:pPr lvl="2" eaLnBrk="1" hangingPunct="1"/>
            <a:endParaRPr lang="en-US" altLang="en-US" b="1" dirty="0">
              <a:ea typeface="ＭＳ Ｐゴシック" pitchFamily="34" charset="-128"/>
            </a:endParaRPr>
          </a:p>
          <a:p>
            <a:pPr marL="514350" lvl="1" indent="0" eaLnBrk="1" hangingPunct="1">
              <a:buNone/>
            </a:pPr>
            <a:endParaRPr lang="en-US" altLang="en-US" dirty="0">
              <a:ea typeface="ＭＳ Ｐゴシック" pitchFamily="34" charset="-128"/>
            </a:endParaRPr>
          </a:p>
        </p:txBody>
      </p:sp>
      <p:sp>
        <p:nvSpPr>
          <p:cNvPr id="5" name="Footer Placeholder 2"/>
          <p:cNvSpPr txBox="1">
            <a:spLocks/>
          </p:cNvSpPr>
          <p:nvPr/>
        </p:nvSpPr>
        <p:spPr bwMode="auto">
          <a:xfrm>
            <a:off x="392030" y="6625201"/>
            <a:ext cx="6008770" cy="232799"/>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bodyPr>
          <a:lstStyle>
            <a:defPPr>
              <a:defRPr lang="en-US"/>
            </a:defPPr>
            <a:lvl1pPr marL="0" marR="0" indent="0" algn="l" defTabSz="914400" rtl="0" eaLnBrk="1" fontAlgn="base" latinLnBrk="0" hangingPunct="1">
              <a:lnSpc>
                <a:spcPct val="100000"/>
              </a:lnSpc>
              <a:spcBef>
                <a:spcPct val="0"/>
              </a:spcBef>
              <a:spcAft>
                <a:spcPct val="0"/>
              </a:spcAft>
              <a:buClrTx/>
              <a:buSzTx/>
              <a:buFontTx/>
              <a:buNone/>
              <a:tabLst/>
              <a:defRPr sz="800" kern="1200">
                <a:solidFill>
                  <a:schemeClr val="bg1"/>
                </a:solidFill>
                <a:latin typeface="+mn-lt"/>
                <a:ea typeface="ＭＳ Ｐゴシック" charset="-128"/>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t>©2018 True Partners Consulting LLC. All rights reserved. Printed in the U.S.A.</a:t>
            </a:r>
          </a:p>
          <a:p>
            <a:pPr>
              <a:defRPr/>
            </a:pPr>
            <a:endParaRPr lang="en-US" dirty="0"/>
          </a:p>
        </p:txBody>
      </p:sp>
      <p:sp>
        <p:nvSpPr>
          <p:cNvPr id="7" name="Title 1"/>
          <p:cNvSpPr txBox="1">
            <a:spLocks/>
          </p:cNvSpPr>
          <p:nvPr/>
        </p:nvSpPr>
        <p:spPr bwMode="auto">
          <a:xfrm>
            <a:off x="420624" y="546100"/>
            <a:ext cx="7924800" cy="688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b="0">
                <a:solidFill>
                  <a:schemeClr val="tx2"/>
                </a:solidFill>
                <a:latin typeface="+mj-lt"/>
                <a:ea typeface="ＭＳ Ｐゴシック" charset="-128"/>
                <a:cs typeface="Palatino Linotype" panose="02040502050505030304" pitchFamily="18" charset="0"/>
              </a:defRPr>
            </a:lvl1pPr>
            <a:lvl2pPr algn="ctr" rtl="0" eaLnBrk="0" fontAlgn="base" hangingPunct="0">
              <a:spcBef>
                <a:spcPct val="0"/>
              </a:spcBef>
              <a:spcAft>
                <a:spcPct val="0"/>
              </a:spcAft>
              <a:defRPr sz="4400">
                <a:solidFill>
                  <a:schemeClr val="tx1"/>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Times New Roman"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1"/>
                </a:solidFill>
                <a:latin typeface="Times New Roman" charset="0"/>
              </a:defRPr>
            </a:lvl6pPr>
            <a:lvl7pPr marL="914400" algn="ctr" rtl="0" eaLnBrk="1" fontAlgn="base" hangingPunct="1">
              <a:spcBef>
                <a:spcPct val="0"/>
              </a:spcBef>
              <a:spcAft>
                <a:spcPct val="0"/>
              </a:spcAft>
              <a:defRPr sz="4400">
                <a:solidFill>
                  <a:schemeClr val="tx1"/>
                </a:solidFill>
                <a:latin typeface="Times New Roman" charset="0"/>
              </a:defRPr>
            </a:lvl7pPr>
            <a:lvl8pPr marL="1371600" algn="ctr" rtl="0" eaLnBrk="1" fontAlgn="base" hangingPunct="1">
              <a:spcBef>
                <a:spcPct val="0"/>
              </a:spcBef>
              <a:spcAft>
                <a:spcPct val="0"/>
              </a:spcAft>
              <a:defRPr sz="4400">
                <a:solidFill>
                  <a:schemeClr val="tx1"/>
                </a:solidFill>
                <a:latin typeface="Times New Roman" charset="0"/>
              </a:defRPr>
            </a:lvl8pPr>
            <a:lvl9pPr marL="1828800" algn="ctr" rtl="0" eaLnBrk="1" fontAlgn="base" hangingPunct="1">
              <a:spcBef>
                <a:spcPct val="0"/>
              </a:spcBef>
              <a:spcAft>
                <a:spcPct val="0"/>
              </a:spcAft>
              <a:defRPr sz="4400">
                <a:solidFill>
                  <a:schemeClr val="tx1"/>
                </a:solidFill>
                <a:latin typeface="Times New Roman" charset="0"/>
              </a:defRPr>
            </a:lvl9pPr>
          </a:lstStyle>
          <a:p>
            <a:pPr marL="0" lvl="1" eaLnBrk="1" hangingPunct="1"/>
            <a:r>
              <a:rPr lang="en-US" altLang="en-US" sz="3200" kern="0" dirty="0">
                <a:solidFill>
                  <a:schemeClr val="tx2"/>
                </a:solidFill>
                <a:latin typeface="+mj-lt"/>
                <a:ea typeface="ＭＳ Ｐゴシック" pitchFamily="34" charset="-128"/>
                <a:cs typeface="Palatino Linotype" panose="02040502050505030304" pitchFamily="18" charset="0"/>
              </a:rPr>
              <a:t>Federal Tax Reform Impact</a:t>
            </a:r>
            <a:endParaRPr lang="en-US" sz="3200" kern="0" dirty="0">
              <a:solidFill>
                <a:schemeClr val="tx2"/>
              </a:solidFill>
              <a:latin typeface="+mj-lt"/>
              <a:ea typeface="ＭＳ Ｐゴシック" pitchFamily="34" charset="-128"/>
              <a:cs typeface="Palatino Linotype" panose="02040502050505030304" pitchFamily="18" charset="0"/>
            </a:endParaRPr>
          </a:p>
        </p:txBody>
      </p:sp>
      <p:sp>
        <p:nvSpPr>
          <p:cNvPr id="8" name="Slide Number Placeholder 3"/>
          <p:cNvSpPr>
            <a:spLocks noGrp="1"/>
          </p:cNvSpPr>
          <p:nvPr>
            <p:ph type="sldNum" sz="quarter" idx="11"/>
          </p:nvPr>
        </p:nvSpPr>
        <p:spPr>
          <a:xfrm>
            <a:off x="8369870" y="6549001"/>
            <a:ext cx="762000" cy="308999"/>
          </a:xfrm>
        </p:spPr>
        <p:txBody>
          <a:bodyPr/>
          <a:lstStyle/>
          <a:p>
            <a:pPr>
              <a:defRPr/>
            </a:pPr>
            <a:fld id="{8FD5E571-EAA0-4765-84F8-7856E2AD67BC}" type="slidenum">
              <a:rPr lang="en-US" smtClean="0"/>
              <a:pPr>
                <a:defRPr/>
              </a:pPr>
              <a:t>11</a:t>
            </a:fld>
            <a:endParaRPr lang="en-US" dirty="0"/>
          </a:p>
        </p:txBody>
      </p:sp>
    </p:spTree>
    <p:extLst>
      <p:ext uri="{BB962C8B-B14F-4D97-AF65-F5344CB8AC3E}">
        <p14:creationId xmlns:p14="http://schemas.microsoft.com/office/powerpoint/2010/main" val="31222384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Content Placeholder 2"/>
          <p:cNvSpPr>
            <a:spLocks noGrp="1"/>
          </p:cNvSpPr>
          <p:nvPr>
            <p:ph idx="1"/>
          </p:nvPr>
        </p:nvSpPr>
        <p:spPr>
          <a:xfrm>
            <a:off x="130629" y="1324016"/>
            <a:ext cx="8881635" cy="4437635"/>
          </a:xfrm>
        </p:spPr>
        <p:txBody>
          <a:bodyPr/>
          <a:lstStyle/>
          <a:p>
            <a:pPr eaLnBrk="1" hangingPunct="1"/>
            <a:r>
              <a:rPr lang="en-US" dirty="0">
                <a:ea typeface="ＭＳ Ｐゴシック" pitchFamily="34" charset="-128"/>
              </a:rPr>
              <a:t>Mandatory deemed repatriation - </a:t>
            </a:r>
            <a:r>
              <a:rPr lang="en-US" altLang="en-US" dirty="0">
                <a:ea typeface="ＭＳ Ｐゴシック" pitchFamily="34" charset="-128"/>
              </a:rPr>
              <a:t>IRC§965:</a:t>
            </a:r>
          </a:p>
          <a:p>
            <a:pPr lvl="1" eaLnBrk="1" hangingPunct="1"/>
            <a:r>
              <a:rPr lang="en-US" altLang="en-US" dirty="0">
                <a:ea typeface="ＭＳ Ｐゴシック" pitchFamily="34" charset="-128"/>
              </a:rPr>
              <a:t>Mandatory deemed Subpart F inclusion on foreign accumulated earnings and profits (to the extent in a net positive position)</a:t>
            </a:r>
          </a:p>
          <a:p>
            <a:pPr lvl="1" eaLnBrk="1" hangingPunct="1"/>
            <a:r>
              <a:rPr lang="en-US" altLang="en-US" dirty="0">
                <a:ea typeface="ＭＳ Ｐゴシック" pitchFamily="34" charset="-128"/>
              </a:rPr>
              <a:t>Additional guidance under IRC§965 – Notice 2018-26</a:t>
            </a:r>
          </a:p>
          <a:p>
            <a:pPr lvl="1" eaLnBrk="1" hangingPunct="1"/>
            <a:r>
              <a:rPr lang="en-US" altLang="en-US" dirty="0">
                <a:ea typeface="ＭＳ Ｐゴシック" pitchFamily="34" charset="-128"/>
              </a:rPr>
              <a:t>IRS – </a:t>
            </a:r>
            <a:r>
              <a:rPr lang="en-US" dirty="0"/>
              <a:t>Questions &amp; Answers about Reporting Related to Section 965 on 2017 Tax Returns</a:t>
            </a:r>
          </a:p>
          <a:p>
            <a:pPr lvl="1" eaLnBrk="1" hangingPunct="1"/>
            <a:r>
              <a:rPr lang="en-US" dirty="0">
                <a:ea typeface="ＭＳ Ｐゴシック" pitchFamily="34" charset="-128"/>
              </a:rPr>
              <a:t>Form 1120 – </a:t>
            </a:r>
            <a:r>
              <a:rPr lang="en-US" dirty="0"/>
              <a:t>Net </a:t>
            </a:r>
            <a:r>
              <a:rPr lang="en-US" altLang="en-US" dirty="0">
                <a:ea typeface="ＭＳ Ｐゴシック" pitchFamily="34" charset="-128"/>
              </a:rPr>
              <a:t>IRC§965 tax amount included on Sch. J Line 11 and include on Line 19d the tax amount to be paid in installments if electing (statement only and no pre-tax income inclusion) </a:t>
            </a:r>
            <a:r>
              <a:rPr lang="en-US" altLang="en-US" b="1" dirty="0">
                <a:ea typeface="ＭＳ Ｐゴシック" pitchFamily="34" charset="-128"/>
              </a:rPr>
              <a:t>State tax implications?</a:t>
            </a:r>
          </a:p>
          <a:p>
            <a:pPr lvl="1" eaLnBrk="1" hangingPunct="1"/>
            <a:r>
              <a:rPr lang="en-US" dirty="0"/>
              <a:t>Form 1065 – 965(a) amount included on Sch. K Line 11 and 965(c) amount included on Sch. K Line 13d</a:t>
            </a:r>
          </a:p>
          <a:p>
            <a:pPr lvl="1" eaLnBrk="1" hangingPunct="1"/>
            <a:r>
              <a:rPr lang="en-US" dirty="0"/>
              <a:t>Form 1040 – Net </a:t>
            </a:r>
            <a:r>
              <a:rPr lang="en-US" altLang="en-US" dirty="0">
                <a:ea typeface="ＭＳ Ｐゴシック" pitchFamily="34" charset="-128"/>
              </a:rPr>
              <a:t>IRC§965 income amount included on Pg. 1 Line 21 and manually adjust Pg. 2 Line 44 for the amount of liability deferred. Form 1040 must be filed by paper.</a:t>
            </a:r>
          </a:p>
          <a:p>
            <a:pPr eaLnBrk="1" hangingPunct="1"/>
            <a:endParaRPr lang="en-US" altLang="en-US" dirty="0">
              <a:ea typeface="ＭＳ Ｐゴシック" pitchFamily="34" charset="-128"/>
            </a:endParaRPr>
          </a:p>
        </p:txBody>
      </p:sp>
      <p:sp>
        <p:nvSpPr>
          <p:cNvPr id="6" name="Footer Placeholder 2"/>
          <p:cNvSpPr txBox="1">
            <a:spLocks/>
          </p:cNvSpPr>
          <p:nvPr/>
        </p:nvSpPr>
        <p:spPr bwMode="auto">
          <a:xfrm>
            <a:off x="392030" y="6625201"/>
            <a:ext cx="6008770" cy="232799"/>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bodyPr>
          <a:lstStyle>
            <a:defPPr>
              <a:defRPr lang="en-US"/>
            </a:defPPr>
            <a:lvl1pPr marL="0" marR="0" indent="0" algn="l" defTabSz="914400" rtl="0" eaLnBrk="1" fontAlgn="base" latinLnBrk="0" hangingPunct="1">
              <a:lnSpc>
                <a:spcPct val="100000"/>
              </a:lnSpc>
              <a:spcBef>
                <a:spcPct val="0"/>
              </a:spcBef>
              <a:spcAft>
                <a:spcPct val="0"/>
              </a:spcAft>
              <a:buClrTx/>
              <a:buSzTx/>
              <a:buFontTx/>
              <a:buNone/>
              <a:tabLst/>
              <a:defRPr sz="800" kern="1200">
                <a:solidFill>
                  <a:schemeClr val="bg1"/>
                </a:solidFill>
                <a:latin typeface="+mn-lt"/>
                <a:ea typeface="ＭＳ Ｐゴシック" charset="-128"/>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t>©2018 True Partners Consulting LLC. All rights reserved. Printed in the U.S.A.</a:t>
            </a:r>
          </a:p>
          <a:p>
            <a:pPr>
              <a:defRPr/>
            </a:pPr>
            <a:endParaRPr lang="en-US" dirty="0"/>
          </a:p>
        </p:txBody>
      </p:sp>
      <p:sp>
        <p:nvSpPr>
          <p:cNvPr id="7" name="Title 1"/>
          <p:cNvSpPr>
            <a:spLocks noGrp="1"/>
          </p:cNvSpPr>
          <p:nvPr>
            <p:ph type="title"/>
          </p:nvPr>
        </p:nvSpPr>
        <p:spPr>
          <a:xfrm>
            <a:off x="420624" y="546100"/>
            <a:ext cx="7924800" cy="688848"/>
          </a:xfrm>
        </p:spPr>
        <p:txBody>
          <a:bodyPr/>
          <a:lstStyle/>
          <a:p>
            <a:pPr lvl="1" eaLnBrk="1" hangingPunct="1"/>
            <a:r>
              <a:rPr lang="en-US" altLang="en-US" sz="3200" dirty="0">
                <a:solidFill>
                  <a:schemeClr val="tx2"/>
                </a:solidFill>
                <a:latin typeface="+mj-lt"/>
                <a:ea typeface="ＭＳ Ｐゴシック" pitchFamily="34" charset="-128"/>
                <a:cs typeface="Palatino Linotype" panose="02040502050505030304" pitchFamily="18" charset="0"/>
              </a:rPr>
              <a:t>Federal Tax Reform Impact</a:t>
            </a:r>
            <a:endParaRPr lang="en-US" sz="3200" dirty="0">
              <a:solidFill>
                <a:schemeClr val="tx2"/>
              </a:solidFill>
              <a:latin typeface="+mj-lt"/>
              <a:ea typeface="ＭＳ Ｐゴシック" pitchFamily="34" charset="-128"/>
              <a:cs typeface="Palatino Linotype" panose="02040502050505030304" pitchFamily="18" charset="0"/>
            </a:endParaRPr>
          </a:p>
        </p:txBody>
      </p:sp>
      <p:sp>
        <p:nvSpPr>
          <p:cNvPr id="8" name="Slide Number Placeholder 3"/>
          <p:cNvSpPr>
            <a:spLocks noGrp="1"/>
          </p:cNvSpPr>
          <p:nvPr>
            <p:ph type="sldNum" sz="quarter" idx="11"/>
          </p:nvPr>
        </p:nvSpPr>
        <p:spPr>
          <a:xfrm>
            <a:off x="8369870" y="6549001"/>
            <a:ext cx="762000" cy="308999"/>
          </a:xfrm>
        </p:spPr>
        <p:txBody>
          <a:bodyPr/>
          <a:lstStyle/>
          <a:p>
            <a:pPr>
              <a:defRPr/>
            </a:pPr>
            <a:fld id="{8FD5E571-EAA0-4765-84F8-7856E2AD67BC}" type="slidenum">
              <a:rPr lang="en-US" smtClean="0"/>
              <a:pPr>
                <a:defRPr/>
              </a:pPr>
              <a:t>12</a:t>
            </a:fld>
            <a:endParaRPr lang="en-US" dirty="0"/>
          </a:p>
        </p:txBody>
      </p:sp>
    </p:spTree>
    <p:extLst>
      <p:ext uri="{BB962C8B-B14F-4D97-AF65-F5344CB8AC3E}">
        <p14:creationId xmlns:p14="http://schemas.microsoft.com/office/powerpoint/2010/main" val="771299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Content Placeholder 2"/>
          <p:cNvSpPr>
            <a:spLocks noGrp="1"/>
          </p:cNvSpPr>
          <p:nvPr>
            <p:ph idx="1"/>
          </p:nvPr>
        </p:nvSpPr>
        <p:spPr>
          <a:xfrm>
            <a:off x="130629" y="1440416"/>
            <a:ext cx="8881635" cy="5301184"/>
          </a:xfrm>
        </p:spPr>
        <p:txBody>
          <a:bodyPr/>
          <a:lstStyle/>
          <a:p>
            <a:pPr eaLnBrk="1" hangingPunct="1"/>
            <a:r>
              <a:rPr lang="en-US" altLang="en-US" dirty="0">
                <a:ea typeface="ＭＳ Ｐゴシック" pitchFamily="34" charset="-128"/>
              </a:rPr>
              <a:t>IRC§199A – Pass-through deduction:</a:t>
            </a:r>
          </a:p>
          <a:p>
            <a:pPr lvl="1" eaLnBrk="1" hangingPunct="1"/>
            <a:r>
              <a:rPr lang="en-US" altLang="en-US" dirty="0">
                <a:ea typeface="ＭＳ Ｐゴシック" pitchFamily="34" charset="-128"/>
              </a:rPr>
              <a:t>Provides that individual taxpayers generally may deduct up to 20% of combined </a:t>
            </a:r>
            <a:r>
              <a:rPr lang="en-US" altLang="en-US" b="1" dirty="0">
                <a:ea typeface="ＭＳ Ｐゴシック" pitchFamily="34" charset="-128"/>
              </a:rPr>
              <a:t>qualified business income (QBI) </a:t>
            </a:r>
            <a:r>
              <a:rPr lang="en-US" altLang="en-US" dirty="0">
                <a:ea typeface="ＭＳ Ｐゴシック" pitchFamily="34" charset="-128"/>
              </a:rPr>
              <a:t>from sole proprietorships, S corporation or partnerships. Exceptions/limitations do apply and a full 20% deduction may not be available. </a:t>
            </a:r>
          </a:p>
          <a:p>
            <a:pPr lvl="1" eaLnBrk="1" hangingPunct="1"/>
            <a:r>
              <a:rPr lang="en-US" altLang="en-US" dirty="0">
                <a:ea typeface="ＭＳ Ｐゴシック" pitchFamily="34" charset="-128"/>
              </a:rPr>
              <a:t>The new provisions are effective retroactively from January 1, 2018. Should you include a deduction for 2018 estimated payment purposes?  </a:t>
            </a:r>
          </a:p>
          <a:p>
            <a:pPr eaLnBrk="1" hangingPunct="1"/>
            <a:r>
              <a:rPr lang="en-US" altLang="en-US" dirty="0">
                <a:ea typeface="ＭＳ Ｐゴシック" pitchFamily="34" charset="-128"/>
              </a:rPr>
              <a:t>Limitations:</a:t>
            </a:r>
          </a:p>
          <a:p>
            <a:pPr lvl="1" eaLnBrk="1" hangingPunct="1"/>
            <a:r>
              <a:rPr lang="en-US" altLang="en-US" dirty="0">
                <a:ea typeface="ＭＳ Ｐゴシック" pitchFamily="34" charset="-128"/>
              </a:rPr>
              <a:t>W-2 and qualified property-based limitations are applicable if the taxpayer claiming the deduction has taxable income greater than the income thresholds</a:t>
            </a:r>
          </a:p>
          <a:p>
            <a:pPr lvl="1" eaLnBrk="1" hangingPunct="1"/>
            <a:r>
              <a:rPr lang="en-US" altLang="en-US" dirty="0">
                <a:ea typeface="ＭＳ Ｐゴシック" pitchFamily="34" charset="-128"/>
              </a:rPr>
              <a:t>QBI excludes income from “specified service trade or business” for taxpayers with income above the income thresholds</a:t>
            </a:r>
          </a:p>
          <a:p>
            <a:pPr lvl="1" eaLnBrk="1" hangingPunct="1"/>
            <a:endParaRPr lang="en-US" altLang="en-US" dirty="0">
              <a:ea typeface="ＭＳ Ｐゴシック" pitchFamily="34" charset="-128"/>
            </a:endParaRPr>
          </a:p>
          <a:p>
            <a:pPr lvl="1" eaLnBrk="1" hangingPunct="1"/>
            <a:endParaRPr lang="en-US" altLang="en-US" dirty="0">
              <a:ea typeface="ＭＳ Ｐゴシック" pitchFamily="34" charset="-128"/>
            </a:endParaRPr>
          </a:p>
          <a:p>
            <a:pPr lvl="2" eaLnBrk="1" hangingPunct="1"/>
            <a:endParaRPr lang="en-US" altLang="en-US" b="1" dirty="0">
              <a:ea typeface="ＭＳ Ｐゴシック" pitchFamily="34" charset="-128"/>
            </a:endParaRPr>
          </a:p>
          <a:p>
            <a:pPr eaLnBrk="1" hangingPunct="1"/>
            <a:endParaRPr lang="en-US" altLang="en-US" dirty="0">
              <a:ea typeface="ＭＳ Ｐゴシック" pitchFamily="34" charset="-128"/>
            </a:endParaRPr>
          </a:p>
        </p:txBody>
      </p:sp>
      <p:sp>
        <p:nvSpPr>
          <p:cNvPr id="6" name="Footer Placeholder 2"/>
          <p:cNvSpPr txBox="1">
            <a:spLocks/>
          </p:cNvSpPr>
          <p:nvPr/>
        </p:nvSpPr>
        <p:spPr bwMode="auto">
          <a:xfrm>
            <a:off x="392030" y="6625201"/>
            <a:ext cx="6008770" cy="232799"/>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bodyPr>
          <a:lstStyle>
            <a:defPPr>
              <a:defRPr lang="en-US"/>
            </a:defPPr>
            <a:lvl1pPr marL="0" marR="0" indent="0" algn="l" defTabSz="914400" rtl="0" eaLnBrk="1" fontAlgn="base" latinLnBrk="0" hangingPunct="1">
              <a:lnSpc>
                <a:spcPct val="100000"/>
              </a:lnSpc>
              <a:spcBef>
                <a:spcPct val="0"/>
              </a:spcBef>
              <a:spcAft>
                <a:spcPct val="0"/>
              </a:spcAft>
              <a:buClrTx/>
              <a:buSzTx/>
              <a:buFontTx/>
              <a:buNone/>
              <a:tabLst/>
              <a:defRPr sz="800" kern="1200">
                <a:solidFill>
                  <a:schemeClr val="bg1"/>
                </a:solidFill>
                <a:latin typeface="+mn-lt"/>
                <a:ea typeface="ＭＳ Ｐゴシック" charset="-128"/>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t>©2018 True Partners Consulting LLC. All rights reserved. Printed in the U.S.A.</a:t>
            </a:r>
          </a:p>
          <a:p>
            <a:pPr>
              <a:defRPr/>
            </a:pPr>
            <a:endParaRPr lang="en-US" dirty="0"/>
          </a:p>
        </p:txBody>
      </p:sp>
      <p:sp>
        <p:nvSpPr>
          <p:cNvPr id="7" name="Title 1"/>
          <p:cNvSpPr>
            <a:spLocks noGrp="1"/>
          </p:cNvSpPr>
          <p:nvPr>
            <p:ph type="title"/>
          </p:nvPr>
        </p:nvSpPr>
        <p:spPr>
          <a:xfrm>
            <a:off x="420624" y="546100"/>
            <a:ext cx="7924800" cy="688848"/>
          </a:xfrm>
        </p:spPr>
        <p:txBody>
          <a:bodyPr/>
          <a:lstStyle/>
          <a:p>
            <a:pPr lvl="1" eaLnBrk="1" hangingPunct="1"/>
            <a:r>
              <a:rPr lang="en-US" altLang="en-US" sz="3200" dirty="0">
                <a:solidFill>
                  <a:schemeClr val="tx2"/>
                </a:solidFill>
                <a:latin typeface="+mj-lt"/>
                <a:ea typeface="ＭＳ Ｐゴシック" pitchFamily="34" charset="-128"/>
                <a:cs typeface="Palatino Linotype" panose="02040502050505030304" pitchFamily="18" charset="0"/>
              </a:rPr>
              <a:t>Federal Tax Reform Impact</a:t>
            </a:r>
            <a:endParaRPr lang="en-US" sz="3200" dirty="0">
              <a:solidFill>
                <a:schemeClr val="tx2"/>
              </a:solidFill>
              <a:latin typeface="+mj-lt"/>
              <a:ea typeface="ＭＳ Ｐゴシック" pitchFamily="34" charset="-128"/>
              <a:cs typeface="Palatino Linotype" panose="02040502050505030304" pitchFamily="18" charset="0"/>
            </a:endParaRPr>
          </a:p>
        </p:txBody>
      </p:sp>
      <p:sp>
        <p:nvSpPr>
          <p:cNvPr id="8" name="Slide Number Placeholder 3"/>
          <p:cNvSpPr>
            <a:spLocks noGrp="1"/>
          </p:cNvSpPr>
          <p:nvPr>
            <p:ph type="sldNum" sz="quarter" idx="11"/>
          </p:nvPr>
        </p:nvSpPr>
        <p:spPr>
          <a:xfrm>
            <a:off x="8369870" y="6549001"/>
            <a:ext cx="762000" cy="308999"/>
          </a:xfrm>
        </p:spPr>
        <p:txBody>
          <a:bodyPr/>
          <a:lstStyle/>
          <a:p>
            <a:pPr>
              <a:defRPr/>
            </a:pPr>
            <a:fld id="{8FD5E571-EAA0-4765-84F8-7856E2AD67BC}" type="slidenum">
              <a:rPr lang="en-US" smtClean="0"/>
              <a:pPr>
                <a:defRPr/>
              </a:pPr>
              <a:t>13</a:t>
            </a:fld>
            <a:endParaRPr lang="en-US" dirty="0"/>
          </a:p>
        </p:txBody>
      </p:sp>
    </p:spTree>
    <p:extLst>
      <p:ext uri="{BB962C8B-B14F-4D97-AF65-F5344CB8AC3E}">
        <p14:creationId xmlns:p14="http://schemas.microsoft.com/office/powerpoint/2010/main" val="3299185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Content Placeholder 2"/>
          <p:cNvSpPr>
            <a:spLocks noGrp="1"/>
          </p:cNvSpPr>
          <p:nvPr>
            <p:ph idx="1"/>
          </p:nvPr>
        </p:nvSpPr>
        <p:spPr>
          <a:xfrm>
            <a:off x="130629" y="1425039"/>
            <a:ext cx="8881635" cy="5200162"/>
          </a:xfrm>
        </p:spPr>
        <p:txBody>
          <a:bodyPr/>
          <a:lstStyle/>
          <a:p>
            <a:pPr lvl="1" eaLnBrk="1" hangingPunct="1"/>
            <a:r>
              <a:rPr lang="en-US" altLang="en-US" dirty="0">
                <a:ea typeface="ＭＳ Ｐゴシック" pitchFamily="34" charset="-128"/>
              </a:rPr>
              <a:t>QBI also excludes S corp reasonable compensation and partnership guaranteed payments</a:t>
            </a:r>
          </a:p>
          <a:p>
            <a:pPr eaLnBrk="1" hangingPunct="1"/>
            <a:r>
              <a:rPr lang="en-US" altLang="en-US" dirty="0">
                <a:ea typeface="ＭＳ Ｐゴシック" pitchFamily="34" charset="-128"/>
              </a:rPr>
              <a:t>What is the driver for the pass-through deduction?</a:t>
            </a:r>
          </a:p>
          <a:p>
            <a:pPr lvl="1" eaLnBrk="1" hangingPunct="1"/>
            <a:r>
              <a:rPr lang="en-US" altLang="en-US" dirty="0">
                <a:ea typeface="ＭＳ Ｐゴシック" pitchFamily="34" charset="-128"/>
              </a:rPr>
              <a:t>With a significant amount of corporate tax cuts provided by the Act, the motivation is to try and close the gap for non-corporate businesses (includes sole proprietorships, S corporation or partnerships)</a:t>
            </a:r>
          </a:p>
          <a:p>
            <a:pPr lvl="1" eaLnBrk="1" hangingPunct="1"/>
            <a:r>
              <a:rPr lang="en-US" altLang="en-US" dirty="0">
                <a:ea typeface="ＭＳ Ｐゴシック" pitchFamily="34" charset="-128"/>
              </a:rPr>
              <a:t>Income earned by a C corporation is still subject to double taxation: entity level tax which is now at 21% and shareholder level dividend taxation</a:t>
            </a:r>
          </a:p>
          <a:p>
            <a:pPr lvl="1" eaLnBrk="1" hangingPunct="1"/>
            <a:r>
              <a:rPr lang="en-US" altLang="en-US" dirty="0">
                <a:ea typeface="ＭＳ Ｐゴシック" pitchFamily="34" charset="-128"/>
              </a:rPr>
              <a:t>With the highest individual tax rate of 37% and if the full 20% deduction is available, the overall effective tax rate for the individual  would be reduced to 29.6%</a:t>
            </a:r>
          </a:p>
          <a:p>
            <a:pPr lvl="1" eaLnBrk="1" hangingPunct="1"/>
            <a:r>
              <a:rPr lang="en-US" altLang="en-US" dirty="0">
                <a:ea typeface="ＭＳ Ｐゴシック" pitchFamily="34" charset="-128"/>
              </a:rPr>
              <a:t>Guidance is currently in process and have yet to receive a timeline of release</a:t>
            </a:r>
          </a:p>
          <a:p>
            <a:pPr lvl="1" eaLnBrk="1" hangingPunct="1"/>
            <a:endParaRPr lang="en-US" altLang="en-US" dirty="0">
              <a:ea typeface="ＭＳ Ｐゴシック" pitchFamily="34" charset="-128"/>
            </a:endParaRPr>
          </a:p>
          <a:p>
            <a:pPr lvl="2" eaLnBrk="1" hangingPunct="1"/>
            <a:endParaRPr lang="en-US" altLang="en-US" b="1" dirty="0">
              <a:ea typeface="ＭＳ Ｐゴシック" pitchFamily="34" charset="-128"/>
            </a:endParaRPr>
          </a:p>
          <a:p>
            <a:pPr eaLnBrk="1" hangingPunct="1"/>
            <a:endParaRPr lang="en-US" altLang="en-US" dirty="0">
              <a:ea typeface="ＭＳ Ｐゴシック" pitchFamily="34" charset="-128"/>
            </a:endParaRPr>
          </a:p>
        </p:txBody>
      </p:sp>
      <p:sp>
        <p:nvSpPr>
          <p:cNvPr id="6" name="Footer Placeholder 2"/>
          <p:cNvSpPr txBox="1">
            <a:spLocks/>
          </p:cNvSpPr>
          <p:nvPr/>
        </p:nvSpPr>
        <p:spPr bwMode="auto">
          <a:xfrm>
            <a:off x="392030" y="6625201"/>
            <a:ext cx="6008770" cy="232799"/>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bodyPr>
          <a:lstStyle>
            <a:defPPr>
              <a:defRPr lang="en-US"/>
            </a:defPPr>
            <a:lvl1pPr marL="0" marR="0" indent="0" algn="l" defTabSz="914400" rtl="0" eaLnBrk="1" fontAlgn="base" latinLnBrk="0" hangingPunct="1">
              <a:lnSpc>
                <a:spcPct val="100000"/>
              </a:lnSpc>
              <a:spcBef>
                <a:spcPct val="0"/>
              </a:spcBef>
              <a:spcAft>
                <a:spcPct val="0"/>
              </a:spcAft>
              <a:buClrTx/>
              <a:buSzTx/>
              <a:buFontTx/>
              <a:buNone/>
              <a:tabLst/>
              <a:defRPr sz="800" kern="1200">
                <a:solidFill>
                  <a:schemeClr val="bg1"/>
                </a:solidFill>
                <a:latin typeface="+mn-lt"/>
                <a:ea typeface="ＭＳ Ｐゴシック" charset="-128"/>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t>©2018 True Partners Consulting LLC. All rights reserved. Printed in the U.S.A.</a:t>
            </a:r>
          </a:p>
          <a:p>
            <a:pPr>
              <a:defRPr/>
            </a:pPr>
            <a:endParaRPr lang="en-US" dirty="0"/>
          </a:p>
        </p:txBody>
      </p:sp>
      <p:sp>
        <p:nvSpPr>
          <p:cNvPr id="7" name="Title 1"/>
          <p:cNvSpPr>
            <a:spLocks noGrp="1"/>
          </p:cNvSpPr>
          <p:nvPr>
            <p:ph type="title"/>
          </p:nvPr>
        </p:nvSpPr>
        <p:spPr>
          <a:xfrm>
            <a:off x="420624" y="546100"/>
            <a:ext cx="7924800" cy="688848"/>
          </a:xfrm>
        </p:spPr>
        <p:txBody>
          <a:bodyPr/>
          <a:lstStyle/>
          <a:p>
            <a:pPr lvl="1" eaLnBrk="1" hangingPunct="1"/>
            <a:r>
              <a:rPr lang="en-US" altLang="en-US" sz="3200" dirty="0">
                <a:solidFill>
                  <a:schemeClr val="tx2"/>
                </a:solidFill>
                <a:latin typeface="+mj-lt"/>
                <a:ea typeface="ＭＳ Ｐゴシック" pitchFamily="34" charset="-128"/>
                <a:cs typeface="Palatino Linotype" panose="02040502050505030304" pitchFamily="18" charset="0"/>
              </a:rPr>
              <a:t>Federal Tax Reform Impact</a:t>
            </a:r>
            <a:endParaRPr lang="en-US" sz="3200" dirty="0">
              <a:solidFill>
                <a:schemeClr val="tx2"/>
              </a:solidFill>
              <a:latin typeface="+mj-lt"/>
              <a:ea typeface="ＭＳ Ｐゴシック" pitchFamily="34" charset="-128"/>
              <a:cs typeface="Palatino Linotype" panose="02040502050505030304" pitchFamily="18" charset="0"/>
            </a:endParaRPr>
          </a:p>
        </p:txBody>
      </p:sp>
      <p:sp>
        <p:nvSpPr>
          <p:cNvPr id="8" name="Slide Number Placeholder 3"/>
          <p:cNvSpPr>
            <a:spLocks noGrp="1"/>
          </p:cNvSpPr>
          <p:nvPr>
            <p:ph type="sldNum" sz="quarter" idx="11"/>
          </p:nvPr>
        </p:nvSpPr>
        <p:spPr>
          <a:xfrm>
            <a:off x="8369870" y="6549001"/>
            <a:ext cx="762000" cy="308999"/>
          </a:xfrm>
        </p:spPr>
        <p:txBody>
          <a:bodyPr/>
          <a:lstStyle/>
          <a:p>
            <a:pPr>
              <a:defRPr/>
            </a:pPr>
            <a:fld id="{8FD5E571-EAA0-4765-84F8-7856E2AD67BC}" type="slidenum">
              <a:rPr lang="en-US" smtClean="0"/>
              <a:pPr>
                <a:defRPr/>
              </a:pPr>
              <a:t>14</a:t>
            </a:fld>
            <a:endParaRPr lang="en-US" dirty="0"/>
          </a:p>
        </p:txBody>
      </p:sp>
    </p:spTree>
    <p:extLst>
      <p:ext uri="{BB962C8B-B14F-4D97-AF65-F5344CB8AC3E}">
        <p14:creationId xmlns:p14="http://schemas.microsoft.com/office/powerpoint/2010/main" val="16172671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20405" y="3028044"/>
            <a:ext cx="7924800" cy="1143000"/>
          </a:xfrm>
        </p:spPr>
        <p:txBody>
          <a:bodyPr/>
          <a:lstStyle/>
          <a:p>
            <a:pPr lvl="1"/>
            <a:r>
              <a:rPr lang="en-US" sz="4000" b="1" dirty="0">
                <a:solidFill>
                  <a:schemeClr val="bg2"/>
                </a:solidFill>
                <a:effectLst>
                  <a:outerShdw blurRad="50800" dist="38100" dir="2700000" algn="tl" rotWithShape="0">
                    <a:srgbClr val="000000">
                      <a:alpha val="43000"/>
                    </a:srgbClr>
                  </a:outerShdw>
                </a:effectLst>
                <a:latin typeface="+mj-lt"/>
                <a:ea typeface="ＭＳ Ｐゴシック" pitchFamily="34" charset="-128"/>
                <a:cs typeface="Palatino Linotype" panose="02040502050505030304" pitchFamily="18" charset="0"/>
              </a:rPr>
              <a:t>Federal Tax Reform &amp; Possible State Tax Impact</a:t>
            </a:r>
            <a:br>
              <a:rPr lang="en-US" sz="4000" b="1" dirty="0">
                <a:solidFill>
                  <a:schemeClr val="bg2"/>
                </a:solidFill>
                <a:effectLst>
                  <a:outerShdw blurRad="50800" dist="38100" dir="2700000" algn="tl" rotWithShape="0">
                    <a:srgbClr val="000000">
                      <a:alpha val="43000"/>
                    </a:srgbClr>
                  </a:outerShdw>
                </a:effectLst>
                <a:latin typeface="+mj-lt"/>
                <a:ea typeface="ＭＳ Ｐゴシック" pitchFamily="34" charset="-128"/>
                <a:cs typeface="Palatino Linotype" panose="02040502050505030304" pitchFamily="18" charset="0"/>
              </a:rPr>
            </a:br>
            <a:endParaRPr lang="en-US" sz="4000" b="1" dirty="0">
              <a:solidFill>
                <a:schemeClr val="bg2"/>
              </a:solidFill>
              <a:effectLst>
                <a:outerShdw blurRad="50800" dist="38100" dir="2700000" algn="tl" rotWithShape="0">
                  <a:srgbClr val="000000">
                    <a:alpha val="43000"/>
                  </a:srgbClr>
                </a:outerShdw>
              </a:effectLst>
              <a:latin typeface="+mj-lt"/>
              <a:ea typeface="ＭＳ Ｐゴシック" pitchFamily="34" charset="-128"/>
              <a:cs typeface="Palatino Linotype" panose="02040502050505030304" pitchFamily="18" charset="0"/>
            </a:endParaRPr>
          </a:p>
        </p:txBody>
      </p:sp>
    </p:spTree>
    <p:extLst>
      <p:ext uri="{BB962C8B-B14F-4D97-AF65-F5344CB8AC3E}">
        <p14:creationId xmlns:p14="http://schemas.microsoft.com/office/powerpoint/2010/main" val="997060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Content Placeholder 2"/>
          <p:cNvSpPr>
            <a:spLocks noGrp="1"/>
          </p:cNvSpPr>
          <p:nvPr>
            <p:ph idx="1"/>
          </p:nvPr>
        </p:nvSpPr>
        <p:spPr>
          <a:xfrm>
            <a:off x="141514" y="1880177"/>
            <a:ext cx="8870750" cy="4437635"/>
          </a:xfrm>
        </p:spPr>
        <p:txBody>
          <a:bodyPr/>
          <a:lstStyle/>
          <a:p>
            <a:pPr marL="339725" lvl="1" indent="-339725" eaLnBrk="1" hangingPunct="1">
              <a:spcBef>
                <a:spcPts val="1176"/>
              </a:spcBef>
              <a:buClr>
                <a:srgbClr val="A67800"/>
              </a:buClr>
              <a:buFont typeface="Wingdings" charset="2"/>
              <a:buChar char="§"/>
            </a:pPr>
            <a:r>
              <a:rPr lang="en-US" altLang="en-US" sz="2400" dirty="0">
                <a:ea typeface="ＭＳ Ｐゴシック" pitchFamily="34" charset="-128"/>
              </a:rPr>
              <a:t>100% bonus depreciation for property both </a:t>
            </a:r>
            <a:r>
              <a:rPr lang="en-US" altLang="en-US" sz="2400" b="1" dirty="0">
                <a:ea typeface="ＭＳ Ｐゴシック" pitchFamily="34" charset="-128"/>
              </a:rPr>
              <a:t>acquired and placed in service after 9/27/2017</a:t>
            </a:r>
          </a:p>
          <a:p>
            <a:pPr lvl="1" eaLnBrk="1" hangingPunct="1"/>
            <a:r>
              <a:rPr lang="en-US" altLang="en-US" dirty="0">
                <a:ea typeface="ＭＳ Ｐゴシック" pitchFamily="34" charset="-128"/>
              </a:rPr>
              <a:t>Illinois is not decoupled from 100% bonus depreciation</a:t>
            </a:r>
          </a:p>
          <a:p>
            <a:pPr lvl="1" eaLnBrk="1" hangingPunct="1"/>
            <a:r>
              <a:rPr lang="en-US" altLang="en-US" dirty="0">
                <a:ea typeface="ＭＳ Ｐゴシック" pitchFamily="34" charset="-128"/>
              </a:rPr>
              <a:t>Consider purchasing assets or a business via an asset acquisition including an IRC§338(h)(10) election</a:t>
            </a:r>
          </a:p>
          <a:p>
            <a:pPr marL="339725" lvl="1" indent="-339725" eaLnBrk="1" hangingPunct="1">
              <a:spcBef>
                <a:spcPts val="1176"/>
              </a:spcBef>
              <a:buClr>
                <a:srgbClr val="A67800"/>
              </a:buClr>
              <a:buFont typeface="Wingdings" charset="2"/>
              <a:buChar char="§"/>
            </a:pPr>
            <a:r>
              <a:rPr lang="en-US" altLang="en-US" sz="2400" dirty="0">
                <a:ea typeface="ＭＳ Ｐゴシック" pitchFamily="34" charset="-128"/>
              </a:rPr>
              <a:t>How will other states account for the adjusted bonus depreciation percentage?  </a:t>
            </a:r>
          </a:p>
          <a:p>
            <a:pPr eaLnBrk="1" hangingPunct="1"/>
            <a:r>
              <a:rPr lang="en-US" altLang="en-US" dirty="0">
                <a:ea typeface="ＭＳ Ｐゴシック" pitchFamily="34" charset="-128"/>
              </a:rPr>
              <a:t>Illinois residents who prepaid their 2017 property taxes during 2017, can deduct them for the 2017 tax year and are not subject to the new $10,000 state and local tax deduction limitation for tax years beginning after December 31, 2017</a:t>
            </a:r>
          </a:p>
          <a:p>
            <a:pPr eaLnBrk="1" hangingPunct="1"/>
            <a:endParaRPr lang="en-US" altLang="en-US" dirty="0">
              <a:ea typeface="ＭＳ Ｐゴシック" pitchFamily="34" charset="-128"/>
            </a:endParaRPr>
          </a:p>
        </p:txBody>
      </p:sp>
      <p:sp>
        <p:nvSpPr>
          <p:cNvPr id="6" name="Footer Placeholder 2"/>
          <p:cNvSpPr txBox="1">
            <a:spLocks/>
          </p:cNvSpPr>
          <p:nvPr/>
        </p:nvSpPr>
        <p:spPr bwMode="auto">
          <a:xfrm>
            <a:off x="392030" y="6625201"/>
            <a:ext cx="6008770" cy="232799"/>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bodyPr>
          <a:lstStyle>
            <a:defPPr>
              <a:defRPr lang="en-US"/>
            </a:defPPr>
            <a:lvl1pPr marL="0" marR="0" indent="0" algn="l" defTabSz="914400" rtl="0" eaLnBrk="1" fontAlgn="base" latinLnBrk="0" hangingPunct="1">
              <a:lnSpc>
                <a:spcPct val="100000"/>
              </a:lnSpc>
              <a:spcBef>
                <a:spcPct val="0"/>
              </a:spcBef>
              <a:spcAft>
                <a:spcPct val="0"/>
              </a:spcAft>
              <a:buClrTx/>
              <a:buSzTx/>
              <a:buFontTx/>
              <a:buNone/>
              <a:tabLst/>
              <a:defRPr sz="800" kern="1200">
                <a:solidFill>
                  <a:schemeClr val="bg1"/>
                </a:solidFill>
                <a:latin typeface="+mn-lt"/>
                <a:ea typeface="ＭＳ Ｐゴシック" charset="-128"/>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t>©2018 True Partners Consulting LLC. All rights reserved. Printed in the U.S.A.</a:t>
            </a:r>
          </a:p>
          <a:p>
            <a:pPr>
              <a:defRPr/>
            </a:pPr>
            <a:endParaRPr lang="en-US" dirty="0"/>
          </a:p>
        </p:txBody>
      </p:sp>
      <p:sp>
        <p:nvSpPr>
          <p:cNvPr id="7" name="Title 1"/>
          <p:cNvSpPr>
            <a:spLocks noGrp="1"/>
          </p:cNvSpPr>
          <p:nvPr>
            <p:ph type="title"/>
          </p:nvPr>
        </p:nvSpPr>
        <p:spPr>
          <a:xfrm>
            <a:off x="392030" y="1009238"/>
            <a:ext cx="7924800" cy="688848"/>
          </a:xfrm>
        </p:spPr>
        <p:txBody>
          <a:bodyPr/>
          <a:lstStyle/>
          <a:p>
            <a:pPr lvl="1" eaLnBrk="1" hangingPunct="1"/>
            <a:r>
              <a:rPr lang="en-US" sz="3200" kern="1200" dirty="0">
                <a:solidFill>
                  <a:schemeClr val="tx2"/>
                </a:solidFill>
                <a:latin typeface="+mj-lt"/>
                <a:ea typeface="ＭＳ Ｐゴシック" pitchFamily="34" charset="-128"/>
                <a:cs typeface="Palatino Linotype" panose="02040502050505030304" pitchFamily="18" charset="0"/>
              </a:rPr>
              <a:t>Federal Tax Reform &amp; Possible State Tax Impact</a:t>
            </a:r>
          </a:p>
        </p:txBody>
      </p:sp>
      <p:sp>
        <p:nvSpPr>
          <p:cNvPr id="8" name="Slide Number Placeholder 3"/>
          <p:cNvSpPr>
            <a:spLocks noGrp="1"/>
          </p:cNvSpPr>
          <p:nvPr>
            <p:ph type="sldNum" sz="quarter" idx="11"/>
          </p:nvPr>
        </p:nvSpPr>
        <p:spPr>
          <a:xfrm>
            <a:off x="8369870" y="6549001"/>
            <a:ext cx="762000" cy="308999"/>
          </a:xfrm>
        </p:spPr>
        <p:txBody>
          <a:bodyPr/>
          <a:lstStyle/>
          <a:p>
            <a:pPr>
              <a:defRPr/>
            </a:pPr>
            <a:fld id="{8FD5E571-EAA0-4765-84F8-7856E2AD67BC}" type="slidenum">
              <a:rPr lang="en-US" smtClean="0"/>
              <a:pPr>
                <a:defRPr/>
              </a:pPr>
              <a:t>16</a:t>
            </a:fld>
            <a:endParaRPr lang="en-US" dirty="0"/>
          </a:p>
        </p:txBody>
      </p:sp>
    </p:spTree>
    <p:extLst>
      <p:ext uri="{BB962C8B-B14F-4D97-AF65-F5344CB8AC3E}">
        <p14:creationId xmlns:p14="http://schemas.microsoft.com/office/powerpoint/2010/main" val="2155300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Content Placeholder 2"/>
          <p:cNvSpPr>
            <a:spLocks noGrp="1"/>
          </p:cNvSpPr>
          <p:nvPr>
            <p:ph idx="1"/>
          </p:nvPr>
        </p:nvSpPr>
        <p:spPr>
          <a:xfrm>
            <a:off x="129639" y="1642671"/>
            <a:ext cx="8870750" cy="4437635"/>
          </a:xfrm>
        </p:spPr>
        <p:txBody>
          <a:bodyPr/>
          <a:lstStyle/>
          <a:p>
            <a:pPr eaLnBrk="1" hangingPunct="1"/>
            <a:r>
              <a:rPr lang="en-US" dirty="0">
                <a:ea typeface="ＭＳ Ｐゴシック" pitchFamily="34" charset="-128"/>
              </a:rPr>
              <a:t>Mandatory deemed repatriation &amp; Illinois state tax impact - </a:t>
            </a:r>
            <a:r>
              <a:rPr lang="en-US" altLang="en-US" dirty="0">
                <a:ea typeface="ＭＳ Ｐゴシック" pitchFamily="34" charset="-128"/>
              </a:rPr>
              <a:t>IRC§965</a:t>
            </a:r>
          </a:p>
          <a:p>
            <a:pPr lvl="1" eaLnBrk="1" hangingPunct="1"/>
            <a:r>
              <a:rPr lang="en-US" altLang="en-US" dirty="0">
                <a:ea typeface="ＭＳ Ｐゴシック" pitchFamily="34" charset="-128"/>
              </a:rPr>
              <a:t>IRC§965 net income should be presented on Schedule M line 10 for corporations</a:t>
            </a:r>
          </a:p>
          <a:p>
            <a:pPr lvl="1" eaLnBrk="1" hangingPunct="1"/>
            <a:r>
              <a:rPr lang="en-US" altLang="en-US" dirty="0">
                <a:ea typeface="ＭＳ Ｐゴシック" pitchFamily="34" charset="-128"/>
              </a:rPr>
              <a:t>If an entity qualifies for foreign dividend exclusion, the qualifying amount should be presented on Schedule J lines 7-9</a:t>
            </a:r>
          </a:p>
          <a:p>
            <a:pPr marL="339725" lvl="1" indent="-339725" eaLnBrk="1" hangingPunct="1">
              <a:spcBef>
                <a:spcPts val="1176"/>
              </a:spcBef>
              <a:buClr>
                <a:srgbClr val="A67800"/>
              </a:buClr>
              <a:buFont typeface="Wingdings" charset="2"/>
              <a:buChar char="§"/>
            </a:pPr>
            <a:r>
              <a:rPr lang="en-US" altLang="en-US" sz="2400" dirty="0">
                <a:ea typeface="ＭＳ Ｐゴシック" pitchFamily="34" charset="-128"/>
              </a:rPr>
              <a:t>How will other states account for the adjusted bonus depreciation percentage?  </a:t>
            </a:r>
          </a:p>
          <a:p>
            <a:pPr marL="682625" lvl="2" indent="-339725" eaLnBrk="1" hangingPunct="1">
              <a:spcBef>
                <a:spcPts val="1176"/>
              </a:spcBef>
              <a:buClr>
                <a:srgbClr val="A67800"/>
              </a:buClr>
              <a:buFont typeface="Wingdings" charset="2"/>
              <a:buChar char="§"/>
            </a:pPr>
            <a:r>
              <a:rPr lang="en-US" altLang="en-US" sz="2200" dirty="0">
                <a:ea typeface="ＭＳ Ｐゴシック" pitchFamily="34" charset="-128"/>
              </a:rPr>
              <a:t>For example - Tennessee just issued Notice # 18-05 which basically states since the repatriation income is excluded from taxable income and presented as a tax item only, the amount should also be excluded from Tennessee net earnings and also for apportionment purposes</a:t>
            </a:r>
          </a:p>
          <a:p>
            <a:pPr eaLnBrk="1" hangingPunct="1"/>
            <a:endParaRPr lang="en-US" altLang="en-US" dirty="0">
              <a:ea typeface="ＭＳ Ｐゴシック" pitchFamily="34" charset="-128"/>
            </a:endParaRPr>
          </a:p>
        </p:txBody>
      </p:sp>
      <p:sp>
        <p:nvSpPr>
          <p:cNvPr id="6" name="Footer Placeholder 2"/>
          <p:cNvSpPr txBox="1">
            <a:spLocks/>
          </p:cNvSpPr>
          <p:nvPr/>
        </p:nvSpPr>
        <p:spPr bwMode="auto">
          <a:xfrm>
            <a:off x="392030" y="6625201"/>
            <a:ext cx="6008770" cy="232799"/>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bodyPr>
          <a:lstStyle>
            <a:defPPr>
              <a:defRPr lang="en-US"/>
            </a:defPPr>
            <a:lvl1pPr marL="0" marR="0" indent="0" algn="l" defTabSz="914400" rtl="0" eaLnBrk="1" fontAlgn="base" latinLnBrk="0" hangingPunct="1">
              <a:lnSpc>
                <a:spcPct val="100000"/>
              </a:lnSpc>
              <a:spcBef>
                <a:spcPct val="0"/>
              </a:spcBef>
              <a:spcAft>
                <a:spcPct val="0"/>
              </a:spcAft>
              <a:buClrTx/>
              <a:buSzTx/>
              <a:buFontTx/>
              <a:buNone/>
              <a:tabLst/>
              <a:defRPr sz="800" kern="1200">
                <a:solidFill>
                  <a:schemeClr val="bg1"/>
                </a:solidFill>
                <a:latin typeface="+mn-lt"/>
                <a:ea typeface="ＭＳ Ｐゴシック" charset="-128"/>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t>©2018 True Partners Consulting LLC. All rights reserved. Printed in the U.S.A.</a:t>
            </a:r>
          </a:p>
          <a:p>
            <a:pPr>
              <a:defRPr/>
            </a:pPr>
            <a:endParaRPr lang="en-US" dirty="0"/>
          </a:p>
        </p:txBody>
      </p:sp>
      <p:sp>
        <p:nvSpPr>
          <p:cNvPr id="7" name="Title 1"/>
          <p:cNvSpPr>
            <a:spLocks noGrp="1"/>
          </p:cNvSpPr>
          <p:nvPr>
            <p:ph type="title"/>
          </p:nvPr>
        </p:nvSpPr>
        <p:spPr>
          <a:xfrm>
            <a:off x="392030" y="949861"/>
            <a:ext cx="7924800" cy="688848"/>
          </a:xfrm>
        </p:spPr>
        <p:txBody>
          <a:bodyPr/>
          <a:lstStyle/>
          <a:p>
            <a:pPr lvl="1" eaLnBrk="1" hangingPunct="1"/>
            <a:r>
              <a:rPr lang="en-US" sz="3200" kern="1200" dirty="0">
                <a:solidFill>
                  <a:schemeClr val="tx2"/>
                </a:solidFill>
                <a:latin typeface="+mj-lt"/>
                <a:ea typeface="ＭＳ Ｐゴシック" pitchFamily="34" charset="-128"/>
                <a:cs typeface="Palatino Linotype" panose="02040502050505030304" pitchFamily="18" charset="0"/>
              </a:rPr>
              <a:t>Federal Tax Reform &amp; Possible State Tax Impact</a:t>
            </a:r>
          </a:p>
        </p:txBody>
      </p:sp>
      <p:sp>
        <p:nvSpPr>
          <p:cNvPr id="8" name="Slide Number Placeholder 3"/>
          <p:cNvSpPr>
            <a:spLocks noGrp="1"/>
          </p:cNvSpPr>
          <p:nvPr>
            <p:ph type="sldNum" sz="quarter" idx="11"/>
          </p:nvPr>
        </p:nvSpPr>
        <p:spPr>
          <a:xfrm>
            <a:off x="8369870" y="6549001"/>
            <a:ext cx="762000" cy="308999"/>
          </a:xfrm>
        </p:spPr>
        <p:txBody>
          <a:bodyPr/>
          <a:lstStyle/>
          <a:p>
            <a:pPr>
              <a:defRPr/>
            </a:pPr>
            <a:fld id="{8FD5E571-EAA0-4765-84F8-7856E2AD67BC}" type="slidenum">
              <a:rPr lang="en-US" smtClean="0"/>
              <a:pPr>
                <a:defRPr/>
              </a:pPr>
              <a:t>17</a:t>
            </a:fld>
            <a:endParaRPr lang="en-US" dirty="0"/>
          </a:p>
        </p:txBody>
      </p:sp>
    </p:spTree>
    <p:extLst>
      <p:ext uri="{BB962C8B-B14F-4D97-AF65-F5344CB8AC3E}">
        <p14:creationId xmlns:p14="http://schemas.microsoft.com/office/powerpoint/2010/main" val="1898397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Content Placeholder 2"/>
          <p:cNvSpPr>
            <a:spLocks noGrp="1"/>
          </p:cNvSpPr>
          <p:nvPr>
            <p:ph idx="1"/>
          </p:nvPr>
        </p:nvSpPr>
        <p:spPr>
          <a:xfrm>
            <a:off x="141514" y="1432873"/>
            <a:ext cx="8870750" cy="4437635"/>
          </a:xfrm>
        </p:spPr>
        <p:txBody>
          <a:bodyPr/>
          <a:lstStyle/>
          <a:p>
            <a:pPr eaLnBrk="1" hangingPunct="1"/>
            <a:r>
              <a:rPr lang="en-US" dirty="0"/>
              <a:t>As with many aspects of Tax Reform, advisers must await for further guidance to be released</a:t>
            </a:r>
            <a:endParaRPr lang="en-US" altLang="en-US" dirty="0">
              <a:ea typeface="ＭＳ Ｐゴシック" pitchFamily="34" charset="-128"/>
            </a:endParaRPr>
          </a:p>
          <a:p>
            <a:pPr lvl="1" eaLnBrk="1" hangingPunct="1"/>
            <a:endParaRPr lang="en-US" altLang="en-US" dirty="0">
              <a:ea typeface="ＭＳ Ｐゴシック" pitchFamily="34" charset="-128"/>
            </a:endParaRPr>
          </a:p>
          <a:p>
            <a:pPr lvl="1" eaLnBrk="1" hangingPunct="1"/>
            <a:endParaRPr lang="en-US" altLang="en-US" dirty="0">
              <a:ea typeface="ＭＳ Ｐゴシック" pitchFamily="34" charset="-128"/>
            </a:endParaRPr>
          </a:p>
          <a:p>
            <a:pPr eaLnBrk="1" hangingPunct="1"/>
            <a:endParaRPr lang="en-US" altLang="en-US" dirty="0">
              <a:ea typeface="ＭＳ Ｐゴシック" pitchFamily="34" charset="-128"/>
            </a:endParaRPr>
          </a:p>
        </p:txBody>
      </p:sp>
      <p:sp>
        <p:nvSpPr>
          <p:cNvPr id="6" name="Footer Placeholder 2"/>
          <p:cNvSpPr txBox="1">
            <a:spLocks/>
          </p:cNvSpPr>
          <p:nvPr/>
        </p:nvSpPr>
        <p:spPr bwMode="auto">
          <a:xfrm>
            <a:off x="392030" y="6625201"/>
            <a:ext cx="6008770" cy="232799"/>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bodyPr>
          <a:lstStyle>
            <a:defPPr>
              <a:defRPr lang="en-US"/>
            </a:defPPr>
            <a:lvl1pPr marL="0" marR="0" indent="0" algn="l" defTabSz="914400" rtl="0" eaLnBrk="1" fontAlgn="base" latinLnBrk="0" hangingPunct="1">
              <a:lnSpc>
                <a:spcPct val="100000"/>
              </a:lnSpc>
              <a:spcBef>
                <a:spcPct val="0"/>
              </a:spcBef>
              <a:spcAft>
                <a:spcPct val="0"/>
              </a:spcAft>
              <a:buClrTx/>
              <a:buSzTx/>
              <a:buFontTx/>
              <a:buNone/>
              <a:tabLst/>
              <a:defRPr sz="800" kern="1200">
                <a:solidFill>
                  <a:schemeClr val="bg1"/>
                </a:solidFill>
                <a:latin typeface="+mn-lt"/>
                <a:ea typeface="ＭＳ Ｐゴシック" charset="-128"/>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t>©2018 True Partners Consulting LLC. All rights reserved. Printed in the U.S.A.</a:t>
            </a:r>
          </a:p>
          <a:p>
            <a:pPr>
              <a:defRPr/>
            </a:pPr>
            <a:endParaRPr lang="en-US" dirty="0"/>
          </a:p>
        </p:txBody>
      </p:sp>
      <p:sp>
        <p:nvSpPr>
          <p:cNvPr id="7" name="Title 1"/>
          <p:cNvSpPr>
            <a:spLocks noGrp="1"/>
          </p:cNvSpPr>
          <p:nvPr>
            <p:ph type="title"/>
          </p:nvPr>
        </p:nvSpPr>
        <p:spPr>
          <a:xfrm>
            <a:off x="420624" y="546100"/>
            <a:ext cx="7924800" cy="688848"/>
          </a:xfrm>
        </p:spPr>
        <p:txBody>
          <a:bodyPr/>
          <a:lstStyle/>
          <a:p>
            <a:pPr lvl="1" eaLnBrk="1" hangingPunct="1"/>
            <a:r>
              <a:rPr lang="en-US" sz="3200" kern="1200" dirty="0">
                <a:solidFill>
                  <a:schemeClr val="tx2"/>
                </a:solidFill>
                <a:latin typeface="+mj-lt"/>
                <a:ea typeface="ＭＳ Ｐゴシック" pitchFamily="34" charset="-128"/>
                <a:cs typeface="Palatino Linotype" panose="02040502050505030304" pitchFamily="18" charset="0"/>
              </a:rPr>
              <a:t>Summary</a:t>
            </a:r>
          </a:p>
        </p:txBody>
      </p:sp>
      <p:sp>
        <p:nvSpPr>
          <p:cNvPr id="8" name="Slide Number Placeholder 3"/>
          <p:cNvSpPr>
            <a:spLocks noGrp="1"/>
          </p:cNvSpPr>
          <p:nvPr>
            <p:ph type="sldNum" sz="quarter" idx="11"/>
          </p:nvPr>
        </p:nvSpPr>
        <p:spPr>
          <a:xfrm>
            <a:off x="8369870" y="6549001"/>
            <a:ext cx="762000" cy="308999"/>
          </a:xfrm>
        </p:spPr>
        <p:txBody>
          <a:bodyPr/>
          <a:lstStyle/>
          <a:p>
            <a:pPr>
              <a:defRPr/>
            </a:pPr>
            <a:fld id="{8FD5E571-EAA0-4765-84F8-7856E2AD67BC}" type="slidenum">
              <a:rPr lang="en-US" smtClean="0"/>
              <a:pPr>
                <a:defRPr/>
              </a:pPr>
              <a:t>18</a:t>
            </a:fld>
            <a:endParaRPr lang="en-US" dirty="0"/>
          </a:p>
        </p:txBody>
      </p:sp>
      <p:pic>
        <p:nvPicPr>
          <p:cNvPr id="1026" name="Picture 2" descr="Image result for ques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2085" y="2867891"/>
            <a:ext cx="2428875"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9983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ea typeface="ＭＳ Ｐゴシック" pitchFamily="34" charset="-128"/>
              </a:rPr>
              <a:t>Disclaimers</a:t>
            </a:r>
          </a:p>
        </p:txBody>
      </p:sp>
      <p:sp>
        <p:nvSpPr>
          <p:cNvPr id="3" name="Content Placeholder 2"/>
          <p:cNvSpPr>
            <a:spLocks noGrp="1"/>
          </p:cNvSpPr>
          <p:nvPr>
            <p:ph idx="1"/>
          </p:nvPr>
        </p:nvSpPr>
        <p:spPr>
          <a:xfrm>
            <a:off x="328246" y="1469698"/>
            <a:ext cx="8569569" cy="4437635"/>
          </a:xfrm>
        </p:spPr>
        <p:txBody>
          <a:bodyPr/>
          <a:lstStyle/>
          <a:p>
            <a:pPr>
              <a:lnSpc>
                <a:spcPct val="80000"/>
              </a:lnSpc>
            </a:pPr>
            <a:r>
              <a:rPr lang="en-US" sz="2400" dirty="0"/>
              <a:t>This presentation is strictly for educational purposes and is not intended to be used and cannot be used as legal, tax, accounting, or any other professional advice or service</a:t>
            </a:r>
          </a:p>
          <a:p>
            <a:pPr>
              <a:lnSpc>
                <a:spcPct val="80000"/>
              </a:lnSpc>
            </a:pPr>
            <a:r>
              <a:rPr lang="en-US" sz="2400" dirty="0"/>
              <a:t>The information provided in this presentation was not intended to be used and cannot be used for the purpose of avoiding tax penalties that may be imposed under applicable law</a:t>
            </a:r>
          </a:p>
          <a:p>
            <a:pPr>
              <a:lnSpc>
                <a:spcPct val="80000"/>
              </a:lnSpc>
            </a:pPr>
            <a:r>
              <a:rPr lang="en-US" sz="2400" dirty="0"/>
              <a:t>The examples and related assumptions are for illustrative purposes and may not represent actual situations</a:t>
            </a:r>
          </a:p>
          <a:p>
            <a:endParaRPr lang="en-US" sz="2400" dirty="0"/>
          </a:p>
        </p:txBody>
      </p:sp>
      <p:sp>
        <p:nvSpPr>
          <p:cNvPr id="4" name="Footer Placeholder 2"/>
          <p:cNvSpPr>
            <a:spLocks noGrp="1"/>
          </p:cNvSpPr>
          <p:nvPr>
            <p:ph type="ftr" sz="quarter" idx="10"/>
          </p:nvPr>
        </p:nvSpPr>
        <p:spPr>
          <a:xfrm>
            <a:off x="407795" y="6625201"/>
            <a:ext cx="6008770" cy="232799"/>
          </a:xfrm>
        </p:spPr>
        <p:txBody>
          <a:bodyPr/>
          <a:lstStyle/>
          <a:p>
            <a:pPr>
              <a:defRPr/>
            </a:pPr>
            <a:r>
              <a:rPr lang="en-US" dirty="0"/>
              <a:t>©2018 True Partners Consulting LLC. All rights reserved. Printed in the U.S.A.</a:t>
            </a:r>
          </a:p>
          <a:p>
            <a:pPr>
              <a:defRPr/>
            </a:pPr>
            <a:endParaRPr lang="en-US" dirty="0"/>
          </a:p>
        </p:txBody>
      </p:sp>
      <p:sp>
        <p:nvSpPr>
          <p:cNvPr id="5" name="Slide Number Placeholder 3"/>
          <p:cNvSpPr>
            <a:spLocks noGrp="1"/>
          </p:cNvSpPr>
          <p:nvPr>
            <p:ph type="sldNum" sz="quarter" idx="11"/>
          </p:nvPr>
        </p:nvSpPr>
        <p:spPr>
          <a:xfrm>
            <a:off x="8369870" y="6549001"/>
            <a:ext cx="762000" cy="308999"/>
          </a:xfrm>
        </p:spPr>
        <p:txBody>
          <a:bodyPr/>
          <a:lstStyle/>
          <a:p>
            <a:pPr>
              <a:defRPr/>
            </a:pPr>
            <a:fld id="{8FD5E571-EAA0-4765-84F8-7856E2AD67BC}" type="slidenum">
              <a:rPr lang="en-US" smtClean="0"/>
              <a:pPr>
                <a:defRPr/>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en-US" altLang="en-US" dirty="0">
                <a:ea typeface="ＭＳ Ｐゴシック" pitchFamily="34" charset="-128"/>
              </a:rPr>
              <a:t>Agenda</a:t>
            </a:r>
          </a:p>
        </p:txBody>
      </p:sp>
      <p:sp>
        <p:nvSpPr>
          <p:cNvPr id="7171" name="Rectangle 3"/>
          <p:cNvSpPr>
            <a:spLocks noGrp="1" noChangeArrowheads="1"/>
          </p:cNvSpPr>
          <p:nvPr>
            <p:ph type="body" idx="1"/>
          </p:nvPr>
        </p:nvSpPr>
        <p:spPr>
          <a:xfrm>
            <a:off x="400051" y="1469698"/>
            <a:ext cx="7366412" cy="4437635"/>
          </a:xfrm>
        </p:spPr>
        <p:txBody>
          <a:bodyPr/>
          <a:lstStyle/>
          <a:p>
            <a:r>
              <a:rPr lang="en-US" sz="2800" dirty="0"/>
              <a:t>Federal Tax Reform Implications:</a:t>
            </a:r>
          </a:p>
          <a:p>
            <a:pPr lvl="1"/>
            <a:r>
              <a:rPr lang="en-US" sz="2400" dirty="0"/>
              <a:t>Overview of Federal Tax Reform</a:t>
            </a:r>
          </a:p>
          <a:p>
            <a:pPr lvl="1"/>
            <a:r>
              <a:rPr lang="en-US" sz="2400" dirty="0"/>
              <a:t>Staff Accounting Bulletin No. 118 (SAB 118) </a:t>
            </a:r>
          </a:p>
          <a:p>
            <a:pPr lvl="1"/>
            <a:r>
              <a:rPr lang="en-US" sz="2400" dirty="0"/>
              <a:t>Federal Tax Reform Impact</a:t>
            </a:r>
          </a:p>
          <a:p>
            <a:pPr lvl="1"/>
            <a:r>
              <a:rPr lang="en-US" sz="2400" dirty="0"/>
              <a:t>Federal Tax Reform &amp; Possible State Tax Impact</a:t>
            </a:r>
          </a:p>
          <a:p>
            <a:pPr lvl="1" eaLnBrk="1" hangingPunct="1">
              <a:buFont typeface="Wingdings" pitchFamily="2" charset="2"/>
              <a:buNone/>
            </a:pPr>
            <a:endParaRPr lang="en-US" altLang="en-US" dirty="0">
              <a:ea typeface="ＭＳ Ｐゴシック" pitchFamily="34" charset="-128"/>
            </a:endParaRPr>
          </a:p>
        </p:txBody>
      </p:sp>
      <p:sp>
        <p:nvSpPr>
          <p:cNvPr id="7173" name="AutoShape 10" descr="data:image/jpeg;base64,/9j/4AAQSkZJRgABAQAAAQABAAD/2wCEAAkGBxQQEg8UEBMQFREXFxcRFRYVGBUVFRcUIBUWHhkbFBkYICkgHBolGxgZITEkJSkrLi4uGR8zODMsNygtLisBCgoKDg0OGxAQFCwlHBwsLCwsLCwsLCwsLCssLC8sNCwsLCwsLCwsLCwsNCwsLCwsLCwsLCwsLCwsLCwsLCwsK//AABEIAKYBLwMBIgACEQEDEQH/xAAcAAEAAwADAQEAAAAAAAAAAAAABAUGAQMHAgj/xABFEAABAwIDAwgIBAQFAgcAAAABAAIDBBEFEiEGMVETFDJBcpGT0RUWIjNhcbLSBzSBsyNCocFSYoKSseHwJCU2U3N0ov/EABYBAQEBAAAAAAAAAAAAAAAAAAABAv/EABgRAQEBAQEAAAAAAAAAAAAAAAABEUEx/9oADAMBAAIRAxEAPwD2Ompw8OLjJfPINJJALCRwFgDbcF3czbxl8SX7koOie3J+69SEEfmbeMviS/cnM28ZfEl+5SEQR+Zt4y+JL9yczbxl8SX7lIRBH5m3jL4kv3JzNvGXxJfuUhEEfmbeMviS/cnM28ZfEl+5SEQR+Zt4y+JL9yczbxl8SX7l3grlBH5m3jL4kv3JzNvGXxJfuUhEEfmbeMviS/cnM28ZfEl+5SEQR+Zt4y+JL9yczbxl8SX7lIRBH5m3jL4kv3JzNvGXxJfuUhEEfmbeMviS/cnM28ZfEl+5SEQR+Zt4y+JL9yczbxl8SX7lIRBH5m3jL4kv3JzNvGXxJfuUhEEfmbeMviS/cnM28ZfEl+5SEQR+Zt4y+JL9yczbxl8SX7lIRBH5m3jL4kv3JzNvGXxJfuUhEEfmbeMviS/cnM28ZfEl+5SEQR+Zt4y+JL9yczbxl8SX7lIRBAraYNjlIdKCGOI/iSb7H/Mu+Cra9z2g+002ITEfdTdh/wBJWbwg/wDjavtn6Qg0lB0T25P3XqQo9B0T25P3XqQgIiICIiAiLoragRsc49Q7z1DvQRsTxRsItvedw/ufgs1VV8kvScbcBo3uXTNKXuLnG5OpXNPCZHNa3eTZVGo2ebaBvxLj/UqyXXBEGNa0bgAAuxRRERAREQEREBERAREQEREBERAREQEREBERAREQEREEfEfdTdh/0lZrCPz1X2z9IWlxH3U3Yf8ASVmsI/PVfbP0hBpaDontyfuvUhR6DontyfuvUhARF0VdWyIXebcOJ+QQd6LN1O0Lj7toA4u1PkP6qL6am/xj/a3yTBrlTbUPtGwcXa/oCo1NtER7xgPxboe4qxGJwPFy5nycNR3oMxTUr5DZjSfj1D5lafCsMEIudXneeA4D4KNU4+xukbS7/wDLfNVk2NzO3ODRwAH97qjWosgzGZh/Pf5hvkrGj2guQJW2/wAzd36hTBfIvmN4cAWkEHUEbl9ICIiAiIgIiICIiAiIgIiICIiAiIgIiICIiAiIgj4j7qbsP+krNYR+eq+2fpC0uI+6m7D/AKSs1hH56r7Z+kINLQdE9uT916kKPQdE9uT916kIOitqREwud1dXE9QCx1VUulcXPOv9AOA+Cs9pai72sG5oue0f+n/KplYguURUFwuUQcLlEQFwuVMwmi5Z4B6I1d8uH6oLHZoSa/8AtfHj/l/utAvljAAAAABoAOC+llRERB5RPjmK1eL4jRUVTTxRwBr28rE13slselw0ne7rWx2UosSifIcSqaedhaAwRMyFrr6k+yL6LzaHZ81+0OMsFTV02VjH5qZ/Jud7MIs49Y1uttX4DLhuF4oIaqtqJTFI9j53mSRhEZFozvGlz804LWo28w6OUwvraYSA5SC8ZQdbhz+iCLdZ0VtiGLwU4jM8scYkcGRlzgA9x3BvEleY7J4fQHZp7nthLDDK6Z5Dc4nGbed+cHKG/wCm29Y7GmSTbP4Cycu9qqMbSelyV5WstfqA3fABB7bDttQPa97aunLGyCAuzWbyhDiGgnQ3DXEWvexXMW2lA6Z8Laym5VmYubnAAygl3tH2TYAk2OljwXnf46YNT0eFQspYYoWGrjJEbQ0EiCUXNt5sBquv8VcEp24hszC2GJsTpRC5oaAHRCWnGV1t4s53+4oPTcE2ro6172UlTDK9oJc1p9qwIBIB3tuRqNNRxVpWVLYmPkkOVjGue46mzQCSbDXcF5dUU7Itq6URtawOoyXBoDQTllFzbfo1o/QL1SaJr2ua8BzXAtc0gEEEWIIO8EIPKMJ/E2Wuxmjp6ZrmYfI2SxkYA+fKyU8o0nUMzMsLf4TfXQXO2u1FXz+lw3DOSZPIwzyTSjM2NgzaAcbMO8HpN+YqMfYG7VYOGgACkcABoAMtXYAcF910gg2rpzIcrZqTLGToC6z9AePsH9SOKC9/DbauerdXUtc2MVlJII3uj0ZI0lwDgPm08NCNAr7bOvfTUFbNCQJI4ZJGEgEBwaSNDoV53sNPI/E9qKikY2Uj2IhcBkkoz5W5zYWJbvv13VhjeKYnNQYs3EKGKmiFJKWvZMyQufbo2a420ub/AAUvh11j8S3U+EUU8tpsSqWuEMTW9N/KOaHFrP5RoLDVx0HEa/YeGuFOH4pK11Q+zuTaxjWxD/CS0e0/j1DcN1z4lhOwU/omLFIJ5TWRETwsGoZBG512tB/mvd/CwIsbr2/YTahmKUcVQywefYlYP5JQBmb8tQR8CFRoUREBERAREQR8R91N2H/SVmsI/PVfbP0haXEfdTdh/wBJWawj89V9s/SEGloOie3J+69SFHoOie3J+69SEGLxN+aaU/5iO7T+yjLurx/Fl7bvqK6VUERFQREQEREHC02zMVoy7rc7+g081mVqdm33htwcR/wf7qUWqIiiiIiCpo9nKaGpnq448tTMA2V+Z5zAZbeyXZR0RuA3K1IXlO2v4oy0WJCCKON1HCYW1by15cwvNzlcDYWZa2h1BXqFRVxxsMkj2MjFiXucGsAJFruOmpI70GTqPwtwt8plNI0EuDy1r5GxF3xja4N/QC3w3q8xjZmlrGQR1EIcyFzZImgvjDHNFm2EZGgGlty+5No6RsjInVVKJXhrmMMseZwcLtLRe5BG7ipc9fFG5jHyRNkffI1zmtc62/KCbm3wQQto9nKbEYmxVkfKxteJA3M9ntgOAN2OB3OOm7VcYts3TVctLNURZ5ad3KQOzSNyOzNN7NcA7VjekDuXdhuPU1S57Keop5Xt6TY5GPLdbahp0F1Ip6+KR8jI5YnyM0e1rmucw69MA3buO/gghybO07qtla6O9WxnJNkzP0Z7WmW+X+Y6kX1Vqo1LiEUpeIpYnlhyvDHtdldro6x0Oh0PBQKfamikkEUdXSPlJyhjZYy4ngADclBzU7N00lXDWvjvVxN5OOTNIMrPb0yh2U9N28dfwC6tp9kqTEmsbWQiTISWOu5j2332c0g2Olxu0HBUuN7Vzw41h1CwRc3nidI8lpMgcBMfZN7W9hvVxWvrpSyOVwtdrHOF91wCdVBC2d2fp8Pi5GkibHHcuIFyXOO8uc4kk6DedwA3BSsSoI6iKWGZuaKRpje25bdpFiLtII/Qry3ZLafHsTp+cU7cJEeZ0f8AEE7XXFr6BxFtVo/w120mxB1bT1kTI6ulfycnJkmN3tPactybEOYRvINxZUavCMJipIY4KdmSFgIa27nWBJJ1cSTqTvKg7O7JUmHmU0cPJcrYvAfK5pIvazXOLW2udwCkx7Q0rpjA2ppjUA25ISsMl+GW97/BSp8QiY9rHyxNkcCWsc9rXOABJLQTcgAHuQSUVfheN09Vn5tPBNl0dyUjH5fnlOi4xTHqalyipqKeEu6IlkYwn5Bx1QWKKPz6Lk+V5SPkbZ+UzN5PLxzXtb43VbW7V0cQfmqaYuEfLholjzOZa4LQXa30txuEF0izGwO17MVp+WHJsfmf/BDw57GBxDS8bxe191lp0EfEfdTdh/0lZrCPz1X2z9IWlxH3U3Yf9JWawj89V9s/SEGloOie3J+69SFHoOie3J+69SEGOxqPLNJ8Tm7wCoau9qIPaY/iMh+e8f37lRqo5REVBERAREQcK12frOTeWu6L9Pk7q793cqtcKDfIs7heOZQGzXtuDt5/1ea0LXXAI3HUKK5UPGMQZSwTzy+7iY6V3yaCdPjopirdocFiroJKefOYn2zBriwkBwIFxra4CD8/YM6oqaDFM+GVs8uISGcVEbTyYLXFzMuhJAkz7uo2WldtBz3ZOpzG8sAjpZL7/ZmhyHXfdhbrxBXsmF4eymhihhGWONjY2DfZoFhc9Z+Kzo/DyiyV0YZKI6twfO0SOALhJnBb/h9rh1aKUeabXbN0rNmqSobDGKgsppTNYcq5z7Zsz+kW+0bAmwsLbgrH8QacVNbsqya7myDLILn2mnkcwPwcLg/AlekYhslTT0TKGRrzTMbGxrQ4h2Vlst3b+oJW7JU00tDLI15fSW5AhxAFsvSH83RG9Xpx5/imFQ0e02EClijgbJDJnZE0RsPsT6lrbDqHcFL/AA0P/nW0o6+VYf0zyea3VbszBNV09Y9rjUQtLIyHENAIcDdu49IqoxX8OaOoqnVR5zHK8ZZeRlfE2UWAIky62IAvlIvbVSFYDYnEYIafaqWpzOpucODxG4tc9rnyNDWuaQRmLgL361lttqRzcMoaiPD6Kip3SRmF7H8pWvvHI5pfIGi7SBm11uG7l7jQbB0UEVZDHDaGqN5WZjl67ZP8AF9LbrDgqiP8I8P5Pk5OdSsGkfKzPPJNuCWwgWDQSNdL/FUVG03/AKnwP/67/pqV6XinuZ//AI3/AElVtRsrTyVdNWPDzUQM5KN2Y2y2eDmbuJ9t2quZ4g9rmnc4Fp+RFig/POw2B4k/CJKjDq6VmR8hFK1oAda2YtffpEbhbW1rq/2KqqdmBYrU0DpufGN7ql8rs8wlyk5g4AezZznA773vqCvU9mdnYMOh5ClDmxZi+znFxzG19T8lEwvYqkpqipnhY5r6gOEzMxMTw43N4z7O+/8AuPUSlHjVFs3JUYPTCDD6ON5LJGV5qo2SmTlOu7QRfVobn0NusK+24phNiWzMdflu+IMnGYZXPNg5uYaFrnezpvDvita38JcPzjSpMAfyopjM40wfxDN/9eu25VP4i7NmsxXBmup5JaMMkjmLWP5NjTe2Z7eh1W1HUgh47hsNDtDg3MI44XTMe2aOIBjDHZwuWNsNwJ3b2A7wvn8NsLgxGsxybEIop6ltQYskzWyCOMFwbla4adHLf/J81ttndgqWinfUMM81Q4ZRLUSGV7W2AysJ3Cwtc3NtL2XXjv4d0lXO6ovUU9Q4ZZJKaQxOkbwfvB3C+lzYXQeZYSeSpdsKWFzjRQ5uRFyWsJdKHNYTvHsgf6QevXQ7E7F0foZtRJAySokpZHPe/M646TRlJy+zybLaaZfib7mj2MpIaOSiiiyU0gIkAcc7ybXLnnUnQC/UAANArHC8HipqdlNG08ixnJBrjm9jXQnr3qDC/gJh8TcMimbGwTPdI18gAzuaJHZQ49YC9KWZ2R2Jgwsy82fUlj90ckmeNmtzybbaX4m5NgtMqI+I+6m7D/pKzWEfnqvtn6QtLiPupuw/6Ss1hH56r7Z+kINLQdE9uT916kKPQdE9uT916kIImKU3Kxub17x8xu8v1WMW+WY2gocjs7ei7f8AB3/XzVgqUXC5VQREQEREBEXCCRh9NysjW9V7ns9a2oCqsAoeTZmcPad/RvUP79ytllRcONgT+q5XzILg/JBjtldrqqvZTzDD2x0sgc7lTVMcWtAdrkyAn2m26t91IwnbMTS08ckcTBJSSVzpGzNkjYGStYRnDQHDW+a4tbcoewOw0VDS0/KU8Ar2sex8rBdxJLv5uv2SAqGm/DypdBDDI6NlsNmoHODibTOna9ugGrLN1PxQb2k2opJYpZY6mAxRAGR2YAMBFwXX3AjUHr6rqNgW1kVbU1MMGV7Io4ZeVa6+YvL/AGS212kZBvN/a3BZI7DVM0NWZBGyoc2nbHnqJqoP5GUSZZS9oyxkiwABIzG99y0WzeGVIra6qqooIuXigY1kUhlILOUvncWtubOGtvh1XIcVm1c7pqqOhojUtpjkmeZmw/xMocY4QWuzuDSL3yi+l1Kp9t6J1NS1L52RxztL4xIQH+z0wWi/QIIcRoLb1Usw2voJ680MNPUQ1UpqmmSUwuhnc0B+cZTnZcBwy2O8KBhexVThpo30vIVL2UslJKyZ7om53zGUyMIa67c7iC2wJAag1FNtjSyVooo5WOmMTZ2kOaWuDhma1hBu53J+3pplIPWou022DqGUB1JO+nBibJMC0DNI/KxsLDrM4HpBuoBC6sOwapixCKoc2mMTqOOlmMZdGI5GPkfeKMg3YS4ADMLanqsY22+A1ta58UQozC7kzDO8uZPRyA/xHx5Rd7iLWs5vA6bwtKva+NlfTULY5HPkMjXyWc2NjmxcplDiLPdYi4adMwvwWie6wJ10101P6Ab1nMawaWWuwidmUx05qOVJNne3CGtyi2uu/crHCq6WVlQXxNa5ksscYBNpGNNmuuQLXOh0tod6DP0m31nHndJPSxmCWsic8tc90MVi/lI26xvsQQ03vxvou7BduWy8tzmCSmLYGVrQSJi+meSGOAjFw+4sWWJuRvWfwrZWumNf6Rjp+Wq4Zad1U2UvdFGQeTigiygMiBIJFySdST1XOx2z1THUc4rRA2RlJFh7BC9zw5rHFzpCXNblzG1m62sgkUG2pnpJKmKkqXPFQ6kZAB/ELhJkBluP4Q63Zuj8VZbLY/z1k+eF0M0MrqeaMubIBIGtd7D26ObZw1sDv0Webg2IU1FWx0fIiqmq6iVjnPsGQySOdmBsfbtpa2hN9bK52Ew2SlpzFLBFCQ8kZJXTukJALpJXuaCZC69/0+SDRoiICIiAiIgj4j7qbsP+krNYR+eq+2fpC0uI+6m7D/pKzWEfnqvtn6Qg0tB0T25P3XqQo9B0T25P3XqQgLrnhD2lrhcHQrsRBiq+idC6x1H8ruojzUZbmogbIMrwCP8Avcqp2zrL6OeBw0Kuoza7GQPd0WPI+AJ/4WrpcIij1y5jxdr/AE3KeE1WDfGW9IOHzBH/ACvlbySMOFnAEcDqFWVGAxO1GZvyOncU0ZZW2B4ZyhD3j2BuH+I+Ss6fAY2m7szvgbW7grRotu3IOURFAREQEREBERAREQEREBERAREQEREBERAREQEREEfEfdTdh/0lZrCPz1X2z9IWlxH3U3Yf9JWawj89V9s/SEGloOie3J+69SFHoOie3J+69SEBERAREQEREBERAREQEREBERAREQEREBERAREQEREBERAREQEREBERAREQR8R91N2H/SVmsI/PVfbP0haXEfdTdh/0lZrCPz1X2z9IQaWg6J7cn7r1IUJj3RAgtFsz3XzNAsXuI3/Ar49Kt4x+JH5oLBFX+lW8Y/Ej809Kt4x+JH5oLBFX+lW8Y/Ej809Kt4x+JH5oLBFX+lW8Y/Ej809Kt4x+JH5oLBFX+lW8Y/Ej809Kt4x+JH5oLBFX+lW8Y/Ej809Kt4x+JH5oLBFX+lW8Y/Ej809Kt4x+JH5oLBFX+lW8Y/Ej809Kt4x+JH5oLBFX+lW8Y/Ej809Kt4x+JH5oLBFX+lW8Y/Ej809Kt4x+JH5oLBFX+lW8Y/Ej809Kt4x+JH5oLBFX+lW8Y/Ej809Kt4x+JH5oLBFX+lW8Y/Ej809Kt4x+JH5oLBFX+lW8Y/Ej809Kt4x+JH5oLBFX+lW8Y/Ej809Kt4x+JH5oLBFX+lW8Y/Ej809Kt4x+JH5oLBFX+lW8Y/Ej809Kt4x+JH5oLBFX+lW8Y/Ej809Kt4x+JH5oJGI+6m7D/pKzWEfnqvtn6QriqxBr2PaDEC5pbrIy2oI11VNgrg6tqy0ggvNiNQfZG4oNTU07ZGlrhcFUJ2Qh4DuRED1Ph4DuT1Ph4DuRED1Ph4DuT1Ph4DuRED1Ph4DuT1Ph4DuRED1Ph4DuT1Ph4DuRED1Ph4DuT1Ph4DuRED1Ph4DuT1Ph4DuRED1Ph4DuT1Ph4DuRED1Ph4DuT1Ph4DuRED1Ph4DuT1Ph4DuRED1Ph4DuT1Ph4DuRED1Ph4DuT1Ph4DuRED1Ph4DuT1Ph4DuRED1Ph4DuT1Ph4DuRED1Ph4DuT1Ph4DuRED1Ph4DuT1Ph4DuRED1Ph4DuT1Ph4DuRED1Ph4DuT1Ph4DuRED1Ph4DuVpheFMpxZgREH//Z"/>
          <p:cNvSpPr>
            <a:spLocks noChangeAspect="1" noChangeArrowheads="1"/>
          </p:cNvSpPr>
          <p:nvPr/>
        </p:nvSpPr>
        <p:spPr bwMode="auto">
          <a:xfrm>
            <a:off x="176213" y="-1825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endParaRPr lang="en-US" altLang="en-US" dirty="0"/>
          </a:p>
        </p:txBody>
      </p:sp>
      <p:sp>
        <p:nvSpPr>
          <p:cNvPr id="7174" name="AutoShape 12" descr="data:image/jpeg;base64,/9j/4AAQSkZJRgABAQAAAQABAAD/2wCEAAkGBxQQEg8UEBMQFREXFxcRFRYVGBUVFRcUIBUWHhkbFBkYICkgHBolGxgZITEkJSkrLi4uGR8zODMsNygtLisBCgoKDg0OGxAQFCwlHBwsLCwsLCwsLCwsLCssLC8sNCwsLCwsLCwsLCwsNCwsLCwsLCwsLCwsLCwsLCwsLCwsK//AABEIAKYBLwMBIgACEQEDEQH/xAAcAAEAAwADAQEAAAAAAAAAAAAABAUGAQMHAgj/xABFEAABAwIDAwgIBAQFAgcAAAABAAIDBBEFEiEGMVETFDJBcpGT0RUWIjNhcbLSBzSBsyNCocFSYoKSseHwJCU2U3N0ov/EABYBAQEBAAAAAAAAAAAAAAAAAAABAv/EABgRAQEBAQEAAAAAAAAAAAAAAAABEUEx/9oADAMBAAIRAxEAPwD2Ompw8OLjJfPINJJALCRwFgDbcF3czbxl8SX7koOie3J+69SEEfmbeMviS/cnM28ZfEl+5SEQR+Zt4y+JL9yczbxl8SX7lIRBH5m3jL4kv3JzNvGXxJfuUhEEfmbeMviS/cnM28ZfEl+5SEQR+Zt4y+JL9yczbxl8SX7l3grlBH5m3jL4kv3JzNvGXxJfuUhEEfmbeMviS/cnM28ZfEl+5SEQR+Zt4y+JL9yczbxl8SX7lIRBH5m3jL4kv3JzNvGXxJfuUhEEfmbeMviS/cnM28ZfEl+5SEQR+Zt4y+JL9yczbxl8SX7lIRBH5m3jL4kv3JzNvGXxJfuUhEEfmbeMviS/cnM28ZfEl+5SEQR+Zt4y+JL9yczbxl8SX7lIRBH5m3jL4kv3JzNvGXxJfuUhEEfmbeMviS/cnM28ZfEl+5SEQR+Zt4y+JL9yczbxl8SX7lIRBAraYNjlIdKCGOI/iSb7H/Mu+Cra9z2g+002ITEfdTdh/wBJWbwg/wDjavtn6Qg0lB0T25P3XqQo9B0T25P3XqQgIiICIiAiLoragRsc49Q7z1DvQRsTxRsItvedw/ufgs1VV8kvScbcBo3uXTNKXuLnG5OpXNPCZHNa3eTZVGo2ebaBvxLj/UqyXXBEGNa0bgAAuxRRERAREQEREBERAREQEREBERAREQEREBERAREQEREEfEfdTdh/0lZrCPz1X2z9IWlxH3U3Yf8ASVmsI/PVfbP0hBpaDontyfuvUhR6DontyfuvUhARF0VdWyIXebcOJ+QQd6LN1O0Lj7toA4u1PkP6qL6am/xj/a3yTBrlTbUPtGwcXa/oCo1NtER7xgPxboe4qxGJwPFy5nycNR3oMxTUr5DZjSfj1D5lafCsMEIudXneeA4D4KNU4+xukbS7/wDLfNVk2NzO3ODRwAH97qjWosgzGZh/Pf5hvkrGj2guQJW2/wAzd36hTBfIvmN4cAWkEHUEbl9ICIiAiIgIiICIiAiIgIiICIiAiIgIiICIiAiIgj4j7qbsP+krNYR+eq+2fpC0uI+6m7D/AKSs1hH56r7Z+kINLQdE9uT916kKPQdE9uT916kIOitqREwud1dXE9QCx1VUulcXPOv9AOA+Cs9pai72sG5oue0f+n/KplYguURUFwuUQcLlEQFwuVMwmi5Z4B6I1d8uH6oLHZoSa/8AtfHj/l/utAvljAAAAABoAOC+llRERB5RPjmK1eL4jRUVTTxRwBr28rE13slselw0ne7rWx2UosSifIcSqaedhaAwRMyFrr6k+yL6LzaHZ81+0OMsFTV02VjH5qZ/Jud7MIs49Y1uttX4DLhuF4oIaqtqJTFI9j53mSRhEZFozvGlz804LWo28w6OUwvraYSA5SC8ZQdbhz+iCLdZ0VtiGLwU4jM8scYkcGRlzgA9x3BvEleY7J4fQHZp7nthLDDK6Z5Dc4nGbed+cHKG/wCm29Y7GmSTbP4Cycu9qqMbSelyV5WstfqA3fABB7bDttQPa97aunLGyCAuzWbyhDiGgnQ3DXEWvexXMW2lA6Z8Laym5VmYubnAAygl3tH2TYAk2OljwXnf46YNT0eFQspYYoWGrjJEbQ0EiCUXNt5sBquv8VcEp24hszC2GJsTpRC5oaAHRCWnGV1t4s53+4oPTcE2ro6172UlTDK9oJc1p9qwIBIB3tuRqNNRxVpWVLYmPkkOVjGue46mzQCSbDXcF5dUU7Itq6URtawOoyXBoDQTllFzbfo1o/QL1SaJr2ua8BzXAtc0gEEEWIIO8EIPKMJ/E2Wuxmjp6ZrmYfI2SxkYA+fKyU8o0nUMzMsLf4TfXQXO2u1FXz+lw3DOSZPIwzyTSjM2NgzaAcbMO8HpN+YqMfYG7VYOGgACkcABoAMtXYAcF910gg2rpzIcrZqTLGToC6z9AePsH9SOKC9/DbauerdXUtc2MVlJII3uj0ZI0lwDgPm08NCNAr7bOvfTUFbNCQJI4ZJGEgEBwaSNDoV53sNPI/E9qKikY2Uj2IhcBkkoz5W5zYWJbvv13VhjeKYnNQYs3EKGKmiFJKWvZMyQufbo2a420ub/AAUvh11j8S3U+EUU8tpsSqWuEMTW9N/KOaHFrP5RoLDVx0HEa/YeGuFOH4pK11Q+zuTaxjWxD/CS0e0/j1DcN1z4lhOwU/omLFIJ5TWRETwsGoZBG512tB/mvd/CwIsbr2/YTahmKUcVQywefYlYP5JQBmb8tQR8CFRoUREBERAREQR8R91N2H/SVmsI/PVfbP0haXEfdTdh/wBJWawj89V9s/SEGloOie3J+69SFHoOie3J+69SEGLxN+aaU/5iO7T+yjLurx/Fl7bvqK6VUERFQREQEREHC02zMVoy7rc7+g081mVqdm33htwcR/wf7qUWqIiiiIiCpo9nKaGpnq448tTMA2V+Z5zAZbeyXZR0RuA3K1IXlO2v4oy0WJCCKON1HCYW1by15cwvNzlcDYWZa2h1BXqFRVxxsMkj2MjFiXucGsAJFruOmpI70GTqPwtwt8plNI0EuDy1r5GxF3xja4N/QC3w3q8xjZmlrGQR1EIcyFzZImgvjDHNFm2EZGgGlty+5No6RsjInVVKJXhrmMMseZwcLtLRe5BG7ipc9fFG5jHyRNkffI1zmtc62/KCbm3wQQto9nKbEYmxVkfKxteJA3M9ntgOAN2OB3OOm7VcYts3TVctLNURZ5ad3KQOzSNyOzNN7NcA7VjekDuXdhuPU1S57Keop5Xt6TY5GPLdbahp0F1Ip6+KR8jI5YnyM0e1rmucw69MA3buO/gghybO07qtla6O9WxnJNkzP0Z7WmW+X+Y6kX1Vqo1LiEUpeIpYnlhyvDHtdldro6x0Oh0PBQKfamikkEUdXSPlJyhjZYy4ngADclBzU7N00lXDWvjvVxN5OOTNIMrPb0yh2U9N28dfwC6tp9kqTEmsbWQiTISWOu5j2332c0g2Olxu0HBUuN7Vzw41h1CwRc3nidI8lpMgcBMfZN7W9hvVxWvrpSyOVwtdrHOF91wCdVBC2d2fp8Pi5GkibHHcuIFyXOO8uc4kk6DedwA3BSsSoI6iKWGZuaKRpje25bdpFiLtII/Qry3ZLafHsTp+cU7cJEeZ0f8AEE7XXFr6BxFtVo/w120mxB1bT1kTI6ulfycnJkmN3tPactybEOYRvINxZUavCMJipIY4KdmSFgIa27nWBJJ1cSTqTvKg7O7JUmHmU0cPJcrYvAfK5pIvazXOLW2udwCkx7Q0rpjA2ppjUA25ISsMl+GW97/BSp8QiY9rHyxNkcCWsc9rXOABJLQTcgAHuQSUVfheN09Vn5tPBNl0dyUjH5fnlOi4xTHqalyipqKeEu6IlkYwn5Bx1QWKKPz6Lk+V5SPkbZ+UzN5PLxzXtb43VbW7V0cQfmqaYuEfLholjzOZa4LQXa30txuEF0izGwO17MVp+WHJsfmf/BDw57GBxDS8bxe191lp0EfEfdTdh/0lZrCPz1X2z9IWlxH3U3Yf9JWawj89V9s/SEGloOie3J+69SFHoOie3J+69SEGOxqPLNJ8Tm7wCoau9qIPaY/iMh+e8f37lRqo5REVBERAREQcK12frOTeWu6L9Pk7q793cqtcKDfIs7heOZQGzXtuDt5/1ea0LXXAI3HUKK5UPGMQZSwTzy+7iY6V3yaCdPjopirdocFiroJKefOYn2zBriwkBwIFxra4CD8/YM6oqaDFM+GVs8uISGcVEbTyYLXFzMuhJAkz7uo2WldtBz3ZOpzG8sAjpZL7/ZmhyHXfdhbrxBXsmF4eymhihhGWONjY2DfZoFhc9Z+Kzo/DyiyV0YZKI6twfO0SOALhJnBb/h9rh1aKUeabXbN0rNmqSobDGKgsppTNYcq5z7Zsz+kW+0bAmwsLbgrH8QacVNbsqya7myDLILn2mnkcwPwcLg/AlekYhslTT0TKGRrzTMbGxrQ4h2Vlst3b+oJW7JU00tDLI15fSW5AhxAFsvSH83RG9Xpx5/imFQ0e02EClijgbJDJnZE0RsPsT6lrbDqHcFL/AA0P/nW0o6+VYf0zyea3VbszBNV09Y9rjUQtLIyHENAIcDdu49IqoxX8OaOoqnVR5zHK8ZZeRlfE2UWAIky62IAvlIvbVSFYDYnEYIafaqWpzOpucODxG4tc9rnyNDWuaQRmLgL361lttqRzcMoaiPD6Kip3SRmF7H8pWvvHI5pfIGi7SBm11uG7l7jQbB0UEVZDHDaGqN5WZjl67ZP8AF9LbrDgqiP8I8P5Pk5OdSsGkfKzPPJNuCWwgWDQSNdL/FUVG03/AKnwP/67/pqV6XinuZ//AI3/AElVtRsrTyVdNWPDzUQM5KN2Y2y2eDmbuJ9t2quZ4g9rmnc4Fp+RFig/POw2B4k/CJKjDq6VmR8hFK1oAda2YtffpEbhbW1rq/2KqqdmBYrU0DpufGN7ql8rs8wlyk5g4AezZznA773vqCvU9mdnYMOh5ClDmxZi+znFxzG19T8lEwvYqkpqipnhY5r6gOEzMxMTw43N4z7O+/8AuPUSlHjVFs3JUYPTCDD6ON5LJGV5qo2SmTlOu7QRfVobn0NusK+24phNiWzMdflu+IMnGYZXPNg5uYaFrnezpvDvita38JcPzjSpMAfyopjM40wfxDN/9eu25VP4i7NmsxXBmup5JaMMkjmLWP5NjTe2Z7eh1W1HUgh47hsNDtDg3MI44XTMe2aOIBjDHZwuWNsNwJ3b2A7wvn8NsLgxGsxybEIop6ltQYskzWyCOMFwbla4adHLf/J81ttndgqWinfUMM81Q4ZRLUSGV7W2AysJ3Cwtc3NtL2XXjv4d0lXO6ovUU9Q4ZZJKaQxOkbwfvB3C+lzYXQeZYSeSpdsKWFzjRQ5uRFyWsJdKHNYTvHsgf6QevXQ7E7F0foZtRJAySokpZHPe/M646TRlJy+zybLaaZfib7mj2MpIaOSiiiyU0gIkAcc7ybXLnnUnQC/UAANArHC8HipqdlNG08ixnJBrjm9jXQnr3qDC/gJh8TcMimbGwTPdI18gAzuaJHZQ49YC9KWZ2R2Jgwsy82fUlj90ckmeNmtzybbaX4m5NgtMqI+I+6m7D/pKzWEfnqvtn6QtLiPupuw/6Ss1hH56r7Z+kINLQdE9uT916kKPQdE9uT916kIImKU3Kxub17x8xu8v1WMW+WY2gocjs7ei7f8AB3/XzVgqUXC5VQREQEREBEXCCRh9NysjW9V7ns9a2oCqsAoeTZmcPad/RvUP79ytllRcONgT+q5XzILg/JBjtldrqqvZTzDD2x0sgc7lTVMcWtAdrkyAn2m26t91IwnbMTS08ckcTBJSSVzpGzNkjYGStYRnDQHDW+a4tbcoewOw0VDS0/KU8Ar2sex8rBdxJLv5uv2SAqGm/DypdBDDI6NlsNmoHODibTOna9ugGrLN1PxQb2k2opJYpZY6mAxRAGR2YAMBFwXX3AjUHr6rqNgW1kVbU1MMGV7Io4ZeVa6+YvL/AGS212kZBvN/a3BZI7DVM0NWZBGyoc2nbHnqJqoP5GUSZZS9oyxkiwABIzG99y0WzeGVIra6qqooIuXigY1kUhlILOUvncWtubOGtvh1XIcVm1c7pqqOhojUtpjkmeZmw/xMocY4QWuzuDSL3yi+l1Kp9t6J1NS1L52RxztL4xIQH+z0wWi/QIIcRoLb1Usw2voJ680MNPUQ1UpqmmSUwuhnc0B+cZTnZcBwy2O8KBhexVThpo30vIVL2UslJKyZ7om53zGUyMIa67c7iC2wJAag1FNtjSyVooo5WOmMTZ2kOaWuDhma1hBu53J+3pplIPWou022DqGUB1JO+nBibJMC0DNI/KxsLDrM4HpBuoBC6sOwapixCKoc2mMTqOOlmMZdGI5GPkfeKMg3YS4ADMLanqsY22+A1ta58UQozC7kzDO8uZPRyA/xHx5Rd7iLWs5vA6bwtKva+NlfTULY5HPkMjXyWc2NjmxcplDiLPdYi4adMwvwWie6wJ10101P6Ab1nMawaWWuwidmUx05qOVJNne3CGtyi2uu/crHCq6WVlQXxNa5ksscYBNpGNNmuuQLXOh0tod6DP0m31nHndJPSxmCWsic8tc90MVi/lI26xvsQQ03vxvou7BduWy8tzmCSmLYGVrQSJi+meSGOAjFw+4sWWJuRvWfwrZWumNf6Rjp+Wq4Zad1U2UvdFGQeTigiygMiBIJFySdST1XOx2z1THUc4rRA2RlJFh7BC9zw5rHFzpCXNblzG1m62sgkUG2pnpJKmKkqXPFQ6kZAB/ELhJkBluP4Q63Zuj8VZbLY/z1k+eF0M0MrqeaMubIBIGtd7D26ObZw1sDv0Webg2IU1FWx0fIiqmq6iVjnPsGQySOdmBsfbtpa2hN9bK52Ew2SlpzFLBFCQ8kZJXTukJALpJXuaCZC69/0+SDRoiICIiAiIgj4j7qbsP+krNYR+eq+2fpC0uI+6m7D/pKzWEfnqvtn6Qg0tB0T25P3XqQo9B0T25P3XqQgLrnhD2lrhcHQrsRBiq+idC6x1H8ruojzUZbmogbIMrwCP8Avcqp2zrL6OeBw0Kuoza7GQPd0WPI+AJ/4WrpcIij1y5jxdr/AE3KeE1WDfGW9IOHzBH/ACvlbySMOFnAEcDqFWVGAxO1GZvyOncU0ZZW2B4ZyhD3j2BuH+I+Ss6fAY2m7szvgbW7grRotu3IOURFAREQEREBERAREQEREBERAREQEREBERAREQEREEfEfdTdh/0lZrCPz1X2z9IWlxH3U3Yf9JWawj89V9s/SEGloOie3J+69SFHoOie3J+69SEBERAREQEREBERAREQEREBERAREQEREBERAREQEREBERAREQEREBERAREQR8R91N2H/SVmsI/PVfbP0haXEfdTdh/0lZrCPz1X2z9IQaWg6J7cn7r1IUJj3RAgtFsz3XzNAsXuI3/Ar49Kt4x+JH5oLBFX+lW8Y/Ej809Kt4x+JH5oLBFX+lW8Y/Ej809Kt4x+JH5oLBFX+lW8Y/Ej809Kt4x+JH5oLBFX+lW8Y/Ej809Kt4x+JH5oLBFX+lW8Y/Ej809Kt4x+JH5oLBFX+lW8Y/Ej809Kt4x+JH5oLBFX+lW8Y/Ej809Kt4x+JH5oLBFX+lW8Y/Ej809Kt4x+JH5oLBFX+lW8Y/Ej809Kt4x+JH5oLBFX+lW8Y/Ej809Kt4x+JH5oLBFX+lW8Y/Ej809Kt4x+JH5oLBFX+lW8Y/Ej809Kt4x+JH5oLBFX+lW8Y/Ej809Kt4x+JH5oLBFX+lW8Y/Ej809Kt4x+JH5oLBFX+lW8Y/Ej809Kt4x+JH5oLBFX+lW8Y/Ej809Kt4x+JH5oLBFX+lW8Y/Ej809Kt4x+JH5oJGI+6m7D/pKzWEfnqvtn6QriqxBr2PaDEC5pbrIy2oI11VNgrg6tqy0ggvNiNQfZG4oNTU07ZGlrhcFUJ2Qh4DuRED1Ph4DuT1Ph4DuRED1Ph4DuT1Ph4DuRED1Ph4DuT1Ph4DuRED1Ph4DuT1Ph4DuRED1Ph4DuT1Ph4DuRED1Ph4DuT1Ph4DuRED1Ph4DuT1Ph4DuRED1Ph4DuT1Ph4DuRED1Ph4DuT1Ph4DuRED1Ph4DuT1Ph4DuRED1Ph4DuT1Ph4DuRED1Ph4DuT1Ph4DuRED1Ph4DuT1Ph4DuRED1Ph4DuT1Ph4DuRED1Ph4DuT1Ph4DuRED1Ph4DuT1Ph4DuRED1Ph4DuT1Ph4DuRED1Ph4DuVpheFMpxZgREH//Z"/>
          <p:cNvSpPr>
            <a:spLocks noChangeAspect="1" noChangeArrowheads="1"/>
          </p:cNvSpPr>
          <p:nvPr/>
        </p:nvSpPr>
        <p:spPr bwMode="auto">
          <a:xfrm>
            <a:off x="176213" y="-1825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endParaRPr lang="en-US" altLang="en-US" dirty="0"/>
          </a:p>
        </p:txBody>
      </p:sp>
      <p:sp>
        <p:nvSpPr>
          <p:cNvPr id="7176" name="AutoShape 16" descr="data:image/jpeg;base64,/9j/4AAQSkZJRgABAQAAAQABAAD/2wCEAAkGBhQSEBQUEhQWFRUUFhQWGBYVFRQcGBofHCAVHRcaHBgYHyYeHx4kGRUXIC8gIygpLTgsGSAxNTAqNSYsLCkBCQoKDgwOGg8PGiwkHyQsLCwsLCksLCwsLCw0LC8wLCwsLCwsLCwsLCwwLywpLCwsLCwsLCksKSwsLCksLCwsLP/AABEIANQA1AMBIgACEQEDEQH/xAAbAAACAwEBAQAAAAAAAAAAAAAABQMEBgIBB//EAD0QAAIBBAEDAwIEAwYFAwUAAAECAwAEERIhBRMxBiJBUWEUIzJxQoGRBxYzUmKhFYKSsdEkQ/BTY3Kj4f/EABYBAQEBAAAAAAAAAAAAAAAAAAABAv/EACIRAQACAQUAAgMBAAAAAAAAAAABEUEhMWGh8HHRgZHBUf/aAAwDAQACEQMRAD8A+40UUUBRRRQFFFFAUVHLOF8mqct8T44H+9BeeQDycVXfqA+ATVLXNdiOgka+b4AFcG4c/NdCKuxFQQ7t9T/U0Bm+p/qasdqjtUEAmb6muxdt9j/KpO1XJioO0v8A6j+lEHVI2VTtrucKH9rE88atg54Jx9KiMVY6/vJ3vVIsriSOElYjiNYyzZWSVmZ84C+1Rj5JxyKD6DRWK6JBe22IRh4xcO/dd9j2mJbTUnYOCdR8AY+mDrYLwMcEYP7jmgsUUUUBRRRQFFFFAUUUUBRRRQFFFeE4oPap3F98L/X/AMVFc3W3A8f96iWOg8wTyakWOvThQSxAA8knAH7k8VB/x61DhDcQBiMhe9FsRzzjbOOD/SgtrFUqx1QT1FAddWZg+QCkUzLx59yoQP510evLjKw3DDbXiFh/PDYOPvQMBHXWlLn6tJhtbWZsHAy0C5+42ccfvivWvLk7aW6DAGvcn1z9QdI3x/vQMdaNaXf+rY/+xGNf/uynb/8AVkf0PH34Fs7k673CDAO3bg1z9CO5I+P96BjrRpS1Ojy4Aa7mbBzwsC5HHB1j8f7815/d4YIaa4YE7czMMeeAVwcc+KBiY6imwoJYgAckngD9yeKqN6YgO2yswfGQ8szKcePazkDn6Cuk9M2obYW0G2Ndu1HtjjgtjJ8Cgqy9dtg2puIAxBIXvR7EDOSFzk+D4qH/AI7AddXLbcArFOy/9SoQP5mnqQBQAoAA8ADAH7AcV460CaD1JgDENw65xxCwI+/uwcU9ilDAEfP18/zpO/WbfVm78WqDLMJEIUeMkg4HJFUoPV1r3NEnRm2VCF2IDN+lSQMAn4yaDUUVWt+oI7MisC6BSyZGyhs6kj6HBwfsfpVmgKKKKAooooCiiigKS9UDSlQsroqnkJr7v3JBOP2xV2+uP4R/P/xVVFoKC9CBBDS3DAnPMzDH2BXBx9qnHpqA7bIW28hpZ2X/AKWcgfyFMY46solAti9NWwbYW8G2ANuzHtgYwC2MnwPJpnFCFACgADgAcAfsBxXYFe0BRRRQFFFFAptvUSveSWojkDxIkjMwXTDFguCDk51Px8Ul6p69eCOSVrVjHDP2ZcSIZB+n3qgB2GrA4yD5ry+uPwvWe9Ir9m5tVi7iozASRM7hW1BIyjOc4+KimmZop5khmcTXts8SiJg+qC2Vn1bBUYikILa/7jM92vujb+8hlktDbGN4LpZGEvuONQCAAPk+7z4KkUs6N1W+u4pCHhjMdxdQsViJ4iJVMBnOSxGSeMfSq8XomS36hbzWhItXllkltzgCJ3jcF0HwGzgqPkgimPo/p88DXwkh1WW6muIvzEOwfHHBJU7KT9PdVQh6f1S+n6Q97+KKsbe5YoI4wEkjZghT25x+W2QxPkY8Ux9M3qXBtWE90WmtjI6yGRY2GEVsbAe4PICCp8Y+CDUvpj0tc2/TprR+zsxm0cPIykSlidl0UjAbHBOftU/RvS93DBawNdxmO3WJTpbkO4QDCGRpSAvC5wgJC+Rmrklnug9F/EdKkkM863MLXSrOJ5QcxPIELAuVIIVchh9abQTv1PoCtJIIpJ4Bs4B1DA/K/Kkrgjxgn4qxa/2f4ikie7naKaWWWWNBFGrGQkuoKr3FU5xgNWik6REbf8PoBD2+1oOAExrqMeBrxUwZYXokrC/W36hZxxTyQsEmgI7M4iZX5UAMpXGQD8E/arXQYlHVeqowGC1nN7vHKEZ/YGPOa0vT/S0ELiRFZnVSitJJJIUU4yqlycDipD6et95JOzGXmGJGZFJcYIwxbORg4x4xVHzS9nmhA6xGECiV3c933S2zFUWPUqBkKqyKCx5zjzX1TpvU47iNZIXV0YBgVIIwfFRJaKihUUIo8BVCgfsBxXEdyFfGRn5XIz/TzUDKiuY5AwyCCD8iuqAooooCoribVc/0qWk3U+pxq3vkRQvHudR/3NB6BmrEaVRn6nFFr3JFXf8ASCclvk6qMk8EeB81CvrG0Aj/ADc92QxJqkh2cY9mQMBufBx8/SgfItSgUsuutrHOkPbkZ3R3Uqo1ITG3uJHI2Xj7ik1p/aLG4tnaCaOK6kMUcrdsqHBKhXCsSuSrYOCOKDW0VmH9T3DXVzbx26l4FgZS0pAcStgHheAArk//AI4qt0zr97PcXUSrbp+GnijYYkYlXVWLg5AyFbOMc4+M0Gwor5rf+r7sdMmuTMkbw3ht21iXUKJViLYctg4If580wuuoXElvdfgbp7iVIU1DRopLFjkxkKq7FA6+CAwH0IoN1XjMB54rD+h+uQzXLqk9yJBEA1peM/cQ5yXG3kHOMgnwMYFW/wC0Z+5AloJGja5b9aBi6rHhyRqCf1BF/wCakkNRc3iRgGR1QE4GzAZP0Gfmo73qkURUSOqFzhQTyx+gHyf/AO1iI+oL1Locv4hR3oleOdWGGSSPG5GRlSyjYH42H0pe91cWVxa2d3vNH+Kja0uickrh1aKU/wCdUdsHHIzSN6MW2UvruzXuEytiIkSMIZyqEYyGYJqD7hwTnmmy36tCJY/zFKbroQdgRkaknHI+9ZH07exQXXVxKyIi3EcrFioGHiTbj91b+tSf2W2jxdO96mONpriSJW4KRM7MmQcY4JOPvT6Vd6T6zNzHDNFazGGZgoctFlctrsyBtsA+cZ458VSu/wC0EwzzwXMSwSLH3INpNhcHOAqEKPdsQNfOT44zWb9F3EcVmh/9XJJDc3HbhWOdoz75AgHsKqmkqnYnjz8U59TdLk6k8mqzwfgQHt5NMF5/Oy7fqRQoXHGdifgU5SDC79SXIltrQLFHdXCySucO8cMa+eMqXfJCjlRnJ+xg9UXd/a2t5KJkKwwpJC4jQEsC3cV1OQeNSCABzVOOwv5mtb5rcR3lsrxSwu6BJ0cc6OpbU7AEbY5yPHl31myuru1uIjHHEJYGiWN3z7nGGZ3QHAX4Vc55yfACSCbqXqUG56YsN1I6yy9uUKuBJ7GIYsEABDgZUEcE8Vx/aJ6pltriF4nUJaBZ54yw2lWQmPVVzyVQSN8860zvvTF1Pb2KNLFHJavHK76yyBmjVlXGTGcNtk5INNOm+nmRrh5nSVp2zkQhdQBqq8s2QFx5+c/XFX4/0hnvWnTTdfgbizmEUpk2ilyxVwYpGRWXwVYhfPxms51Lr7zG61h7F/HYXIlQAllZXh0ZWx7lZHYqftj4ra9L9ArBBDCtzOUgl7seeyCP1e32oPb7m4/1ftTifosRnW4KDvIjRh/nVsZU/UcfPjn61JIkv9DXEJsbYQY7XZj01x9BsDj+LOc/Oc5rRVnE9N20TmRIgh27hwzhMglixTbTOcnOK0McmwBFB1RRRQUus9WjtoWllbVF1GcE8sQq+Puwr5nbWbi/6skVvBKSIJQJNQSXRs6jRs7YzzgZ8kbVvvVPS1uY1hkJ7ZYM6DGHA8I2QfaTgkDHilY9HwNNLMTNvMFDkTyLwv6VAUjAH0oFHQZUHXLlWxzbW62xJ/gTYSqhzziQEH5yv71Y9avCipNHjNv1C0muGUE651RmbGee2RnHxyeTWg/upatFHE1vG0cX+GpXOnn9LH3Dyfn5ppZ9Pjij7caKic+1VAHPnI+Sfkmnu7PdEcvU45r+17EiSBI53kMZDBVYIEyy5Ayw4551P0rAen7OQJBcxrLcxWl3dA2pRvaryP254MgbMoccc8HjBr7DBbKi6oqqPooAH9BUlDhiunTO3WWnWCcQy2kcZkeIoFdWdtSGw2NSOcEZOKtdAsJk6n1CRomWGf8ADlHJTBZFKOdQduQF+PitXRQfO7r0ddy2nULfWJfxVy88bNI3AZkbDBVPI1PjjkfStBc9LvJwQ0kUGYZE/J3dt2BCMWcLlUJLAYBz81pKKBDa+m3N1Hc3EqySQxvGmkXbGHI2Le9iThQMZA8kAZq63RQbtbkyPssbRhPbphsE8YzklQc5+BTGigz0noa2Z7lm7p/GY7w7sgVgBgDUEADXjj4ppcWsIRFkC6oVKdw5wU5Ugsc5GM5q7Sz1B0kzxYXXuIQ8ZYZAbkEH7FSykfQ0EA6fYiXuCO27pKDfSLuZf9HuxtlgOOecVPceo4EMgLNmIZbEchx+nOCFwcbrkAnGfsaza+g5Wt1gklDCInty+JB2wBbEjUglcvk/t9KuXnpGWXunurC0sZVu2JCrMyqN2Quo2DA4K4JGATxRTO69TxRsylZSU3zrGx5RQ5H76EEfWuY/VUT9rtZkE+BEVK4Y6yMwOTldVjYnIHwPPFV29Hguzd1lBkMgVEXALQ9lx7tsgj3YPzVkek4AdgGVyyvujakOAVLgDgFlYhsDB+RREFx6imBi0gRg5kBPf8FAxYDWNgx9rAcjkYOKpTeqLnEWkcRaZFnRCzZKbIHQkkAOFlQhuR7W48GnVv6eiQRYDEwySyoWY53k7ncY/Unuyf8AVUkXQoFBURrqTnU5KjnYAA8ABucDAoK/R+rfiI3ZXwSzhQU1dNcAqyt/ErHB+M/7pPT/AKleQgCZZs2wdyQoEcuY1VSYxgByzHB5wuRwaf3l/axOXlkhRkBBZ3jUrtrnOxGMgL5+grn+89t/DKr+3f8AK2kyPqO2Gz/Kgpenb4ssbSGfuNEgkR0fVXPnyoAO2w44wP2zQv7CR7p9UuNFMZdWOY5QC+2mW4I7gwBj/D+wp6nqKNsaJM2wJGIJh4z52UYPHzXKdbZgNba45JHuVFx45OzDj9vpSRm/7sXDIwZwGkgRJu4FkDkKoKqQVcJnIOT9wDk0+9MWUkSssjAlgjHHjbUCTVfhSQCBseSfFet1C4YcWpU7Y/MmhAx9QUL/ANMCi3luBJ7khVcjlZpGYj59phUA/wDMaB3RRRQLbxsuftgURCo5Dlj+5qeEUFmMVKK4QVJQFFFFAUUUUBRRRQFFFFBWvbtk11ieTY49mnt+52YcftmqX/E7gg62jAg4980IBHPIKFz9OCBTaigVNNeHYCK3XxqxnlbP1yvZXHH0Y0fhrsk/nQAFcYFvISD9djNgjz/DTQms5D64STvdq3uZOxIYpNUX2sP1cFsnAIPAPnjNBfHS5yQWu38EELFAFJ555UsP6/FA6EfaTc3BK/61Gf3CqBVU+pnklnjtIRMbfCyM0ojXcjPbU6sSwBGSQAMjmlFx/aC0kUD20a5luRaSLMWDwy5IIZUBDYIP8Q+1BoD6ZiIAYzNg7ZNxcZ/2ccfavX9K2rBg9vE+x2PcRXyfr7888mkFp6tuJYuoprElxY5G6Fnhc6F1GDqwPwR8fWvOnetJZOmyuyBb6JjbtFj/AN44CYHyrbKwP0oNbbdPjj/w40TPHtVV/wCwqxWb/s86hLP06GWdzJK4fdsADIZ1OAAMD20phv5oB1kCVpGg/NjMrZ12hDhcDgAMDgACk6Eat1Va46jEjBXkRWb9Ksygn9geTXz3o92tpL02RS3burN/xGNnZ3jjSRZSBlmf/EBIGTx9q69c9XaZbG5sk/OS7Mcf4mN4wWeOQAHcBsHgj7gUnQjVuoOqwyO8cciO8fDqrAlT9Gx4P2Neyis96A6vA8LQgNHdIc3MU2BMZDjeQ4/UGPhl4xgDGMVpJRQWY2yAaK4tj7RRQLV81ahFVUq1FQWkruuFrugKKKKAooooCiiigKKKKAooooCvnXp62SfqfU0W4IKXVvMEjkXGQiB9gOT7k1Izx9jW+a+jG+XUdsZf3L7R5y3PHH1qn/eS212E8bAlFyjB+X/QPZnz8UyYZzoav0+5vkljkaGeY3UMscbuCXADxEKCQylRjPkftSKf0vObR2/DOZLnqS3vZBGUQMhIZmYBWKbHH1bFb699SQxPoe4WyVwsUh5ClyAQMZ0Umq7+sYSYhEHm7sayr2wv6GOA2GIY8+QASPnFSPe/C2Q9E9PXFl3reCAPZTh3jBdFkgZwd42z+pdvBGSB9cV30/0PJ+Jt7ptUZIlWaEMSkkkSlIJCwX+EO3xnx9Kexeoy8bMsLApcdhld4x/EqlwVLDHuHHmvD6kDXUtqqgSLGWjZz7HYBTIvHOUEkRP2f7VYSUXonoEtnbGGV0fDyMpRWHDszEHPGQWxwB4qey9OlLu5uGk3FwsaGLRQoCbAZPJY4Yj/AOcK+m+q5bntxr27ecoS8bqXPIyksbBgGjIDc488HBHNr0/NPcQzl58MJLiAFY0Ghjd0DgHPkANhs/am5sm6R6Oht5FZGkYRK6Qo7ArCrEFlTjbnAHJPAAq51n09DdaCdS4jbdRu6gMPDe0jkZ4PxWSuLueOORnupSqXiWzt+X7ImeI9whV9rAMV244bPwKZ2czF76JJnaBIYzHIp3dHYTdxVfOWICxsATwWxSdrXNG8npq2M4uDAjTLjEpXLjHA9x5qS/vo4l2kkRFJxs7qoz9MsQM/avmnYDwBGRJu1c2cgmjgnkRtiyyM8DglZO2CXUHHKng8VoraOSK5WUQySQLC8A7cWGVu5uXWE49jqwGR8xeMEGqjW9OvkdSUdWAOMqQR4B8jjwQf50Vx0WILCoEYiH/0xr7fGB7ePGKKghxgn9zVmKoZ1w5/epYTQW1rusr1rqs0V5AFaQwHHeWOEsV2JEZLAH2llIYDkDB4Faqgje4UMqlgGbOoJ5OPOB9qoL6ihIk1YsYXVHRVbdWbGoKkA85GD4OaS+pujTzz96JcSWiq1vnTV3JzIuScqGVQhPHBOKrdQ9GyXDTTDME8jxsCWUhkCQK8MmuQV2iLAjwTkfINjkOrT1fDKPyg7sJRC8eArxsdsdxWIKg6nB+fijp/qYzR20iwuFuHZDuyApqH5IUsDkoRgGqbekmeZZywimSdm2iyRJDuXWKQEDPnP2OcHk1ZtPTLIFTvZjjklkiwmHUuJAAW2KsF7rY9o/hznGTIVA/rHaK9MSYktAzBZMgSIASJFI51JSRf3Q02kuna0MiMocw7qSCVBK5BxnJGfjNLx6MiGhjZ42WJ4WaMRqXD4LF/bgtsNs/Un61zbRWluNDc/rQQKstyvAUY1QEjnGM45qYMs5D6uupbG6lVgDFDbSAhFWQF1VpRo/BXUko/zgjkqTU/U2ut4USadZHa4jCtJb5/wy0MjAAAgMjHXk4J84GG0vS+nJBCxVDEYxbx67vuh8R4TJkXycEEAZPAzXMN3YKyCKASMgSZSkGxUOSBIGIz8EZByMYrUpsS3t/IFuxcTst7EyC2VJGUPmOPQxRnh95C6kENznxxit06DF45kQmATXEUnaWVyWkEbIJl5BjB2AIBwwwcDOdofUQJftwSyLG5j3UIFLDhgNmHAPBbx96hb1OzW8U8UJYSwyShXkAIKrsqHQPyRnxnGDU5KVvSPTVj/FgwhSLm4wwj1Lo7brg4GR7iv/LSnpHpCVbFXCsLoLbLpIVA0gl7ixDX4IyASTjb+VT239oDy2s8yRxDsdhiyStLERJyyhwiHdARsuOMjmr6X14bx4DJCusQmGsL5IZnXXLSHJXVTsAMk+BSZo3RdV6JNdhSyGINMjFTNq6qI5EY7xA+47DABPjJPxVa59FTSwRQSm31hBSOVUkWRAMiOVNNdH08qDrn7cVVsfUFxK0P5sjLJaQ3J7SQLglirli/8GDkjyMeaYdG6jKt8UmaR1nafsyI6PAwU7BdeGjZUBHyDg85xlRZnH6cZZH1mxHJKkzp212LKFBw4PAYoGPGc555rl/SEZ0YySd1JmnWYCNZMnYFSQuCmrFcEeMfQVn7a4h/G3STTI+JpFMZuZmkCMsWB+HzroCzktjjj6Uptunu0dxFGjsZoHFhKVY6w7MWheXX2M+CQWbJDKDhgaWVTbQJYxmD8yEtD+VC7SoXGwICBicnIX9P+n7VN0+e0hS4eN1Cxu7ztuxCsAC5YsTg4wTik/U4hNAv4e0lRg9sQRGkbLpIGxq2OFG5J8c8ZzUadDuNrmIqzxXFzGxkdotu3217h14z7o1XBHIb7UD5r21glWPCo10SwITAlbGSC4GGfHwTkjxUEfX41IiggcuVkftKsaYVW0LHYhRl8gZOTgn4pbZek5DEttcIkkETSJGxciTtEDtkBVwroQACCMBRjFT2PpCWHR0uA0ojeJ3mi3WRC7umyq6+8bcsDzzwM8B7P601n7XaCkwxTDuTKrHuOYwgUBssHGPOORzzU/qz1EtnEsjDOXAI2A9oyZGBP+VAWx84wOTVWy9FNF29bjXS3aA6wxjy5fZdtguDjAwfHyeaZ3fSleRHYlu2jIFOpHuxljkZ2woGc/8AemAwspAyZByDyCPBHwR9qKi6P05YII4k20RQq7MWOPjJPn6UUHN+nuB+oryI1ZvUyv7c1TiNBejNSiq8RqcUHtFFFAVDeWiyoUcEq3BAJGR9MjnB8H7VNRQfNrfpMf4WJlgJli6gVVuy7EKJ3w2SMsqxOTtnwMZ+K7HTbhJFwkzadRkk7kcSr7JIijsATjAdiM855Ir6NRSJ9+von3bKdV6O09lCjQOxRxx3VinUKHAlSRCFWQ+04zjDEGqY9NXe8TusUzJAY8yzOjFu5ujEwxEHCgZ4AJrb1kk6/Kr3RLFxBN2fdp21DiNlZhGC4Ch8EnHz9M0vX3x/SdYXOi9Cnt9oxKnZaR5v0HdS7F5IxyF02ZsEgkA4+Aa6tPTDIAhmJiRZFjUIoYb7jLNyGwHwBgDgZzUEPWrma2uHWMxyLErRoY3LbFA45OFbkkYX6c/SlcN5frFpEkmpkYq5jBZUMk4XKytlvb2Cc4IVmx44tYOTFfRECp23mlPcjSGTLoO9oAqMwAA3CgLsoBIAzmnY6NH3VlOxdYzFku36TgnIHBJIBzSfrPTZ2nWWJSWAt/LR4GJPzQFbOD2mfkfOKq/8EvnVg8i+HCkTTI3O36tARzkDI/TjIH8IgYQel7EkxCJWMQClWLtqGywX3EjByTgcUwW1toHeQJDE7KS7hY0Yqvks3BIH1PFJ7T03IkMyzkTh4UTAJ3YoZCMu/wA+5cMf8tRyehRIFMkmHMYEjBIi2/JZlYjC5LNkBcHjxVGgj6tC22sqNqqs2rA4DDKk4+o5FUofV9q2dZQcLsfa/AxnnI84zx54P0rzp/paOOB4Wd5FkUISxUHAyBgoBjAPH0wK8X0hb4w4eQn9TPIxLcMPcRjIw5GD9qgit/WMRRiyuGVnVlCMdSHdFDEgYLFOM1BcdclMVsxYRd2aWGVgq+zAn1PuJA90aj5/VTK39MWyElYVy22xOWJ2JLZLE55Zv+o/U1bXpcQXURRhcltQi4yfJxjGT9aDKw+vHxq0aFgGJfZ1yA7KJli1ZjDgbFgTjI+oJnX1NcSPrHGo/wAL3GG4ZSG1zIrAKCmGOAcEFOchuNYFx4r2gwgueoP2pQjrIVUFe2BH7uyxVwzcBczLuOfav15u9JhvGmUztIqDubL+SAW9mv6csUx3MfPIz4rUyGo4Vy2fpQlYVcDAor2ig8IpYyasR9KaVVvYuNh8eaDmJqsoaoxNVqNqCeivAa9oCiiigKKKKAooooCiiuWkAzkgYGTn6fWg6opcfUdt2+4J42TcJsrqw2P6VyueTkYH3qtcesbVFRu4XDsFXto75YkgL7QcHYEYPOaB1RSbqPqiOEREpK/eDFAkZz7Rs2dsYIUE4PPB+eK4h9VLJHO8UbMIVjYElAHDqHUjJyBqwPuAoHlFZiz9Zl7z8MYhsJHjOsoZ11RZA7R6jERVgu+f1ELjkGl0XriV4nYdpJYpIRLC6S9yMO4RgVLKeAwIcZU4Ix80FRPSFzIEW4QsNoDP+flZmR32kxnw0YUFT/mAwdc19CApF1bqkkIuPcM4iWHKEgNJlFyF5b388fHH7rB1y5mgt5oOJlZkmt3GAzKrFo8kZRiRsrePGeDQbGuWNYG5v0mtBdNJOim5jiZJZ3i1Uy4dCFK6kFyv7IP3LH1p0iP8Fto8rRCMJ+uRiu6be0ZL5QHOQcgHOatI0VxdKpCllBbwCQCf2B5NWYEwP3rJ9H9OoLq5R4FMLGF4W0GiqoAEaj+Aq4LAAD9Wa2FRRRRRQFBFFFAuli1b7fFQXXWoYSollRC5woY8tyBwByeSB+5A8kU1mi2GKzfqW0doHEabSgx6Y1zw6N5bAx7c/wAhQXP732obUygH2HlZAMOSqEsVwAWBXOfIx5q/L1eNZlgLfmsjSKnyVUgHnx5Pj7H6VkevenJ57oyx4ULFAVV2XtySRSSSBJFByUO5GfhtWGcVdvfTk8zPNuiTrNFJB73ZFCqqsGGqk52mHH+cfSqGNl6tjlHsR9llMUkbBQ8Z92Cyk8g68Fc5pVD6/MluZo4kZQ8CsO+dk7kgjYOojLK6ZVipAGM4PtNX19Iq0kUztiWKR3DRhlBVixMb5Y7qC2RnGDyAOcxf3FRg5kldpJI0jaRViRyFYOCSFyWyo5Of96kck8OG6te92SM/h1aOISlQkzbKxkAw264IMYyMHOfjGTU6d6iubqNzGyxNDbW02NAQ7yo0hVgxyqDGvGD5Oa0zdIUzd0s5YxdojY6kZJzqOM5J5pTcdG6ekSpI0YRMQe+cjOckRMxYbA8+xs/tQZm+9V3QgnlYsIJYIpUlTHctnkQMmwA5hLgrnBIxzkHIYevZpVlhWBnLSwXCqEmZTsvaZZFUH3sq7kL8+PmtDY3Vk8siQtC0jjSQJqdggxqccHUEjX45FEnqS3VnxsTEsgJWJyPy+ZEV8YJGP0g/H2qzMDJC8ikvhKsglD2tq6sUldm0eTudtUyEcjzxkHFRL6M70VwYU0MctyqRdoxiVXmjlZWJwGQhXRRjAz8jmtevq6Ixo4SX80xCNShDOZNtMAnjhWYk4AAJNdQ+onM8UL27xmTu5LvHxoFORoW2B3AyD9aIznXOlT3TzSwwyx7RWqBW0R2kjmSQPycYjUEZPnJA4HNr+79wtu0AjRmS6iuFmLqvd/NEkjMAMrLjYHA1JORgcDzrHryS313ihUsJGVe9IxfRwnbT8tfe2ykZ4ycferl/1a6Ml2iPEnZijlTMTs+CshIYb4PuQDIx81Imotrhc9R+n/xT25IQrFIzOrlsMrIyMuAOch85J+PBzwT+nG7rtFIsccyIkidvJ9gIUowYBTqccq3geMUll6ndFbc/iABc2k8igRoNXEcTpg4OQMyH9sfTmGK7upLOKQSEPIltJpJOqiYMh7gWRFzESzDHxlQOM1eGbP39IoZzMZZBJ3BIhAjGntCsoOuSjKoyGzzyMVInpSLnul5soY8ytyELK2o1Ax7lU58+0c8UivOoCTpVvKHdGSSBfzZmDMRIsbqzxkdzIDcjIPmqPUbFJ44RZhfxMUsvblRJeyF1JlQuynhkfXz+piR4IqbK0s3TbOAB5pAMyq4eac5LpkL7mYZ159vj7VzJd9PjaWb8ksssZkdV3IkYARk6gnYggAj7Ck/SXKSib8FKIJbWKBYliG8BQvvEUOPY24Ow4OvPxUfU+gTuLwJE67fg2ij7kQjJQR7DOfjTHOBwKqNjJ1ONZTFn83Tu6D9RXOMgfuMUtsvU8U4Qwhm2kaJhgBo2XbIkUnKnKkf0+DSy/wCh3Dym5Uqk6Tq0Su407Wqq6MURmGw24GRkKfim3RPTyxv33RROVZCUZiCmzMmSVXLAHGSOMkDiopzGmBXdFFAUUUUBRRRQFRTwbD7/AAalooFwyDg1PHJU0sIYc/1qoyFTz/Wgtq1dg1VSSplegy/rXpETyWkjwiU/iow2YTKAmsoORq2Fyw54GSD8Uovujuv4sQRS4W+s5ljWFArqv4fuFXbk8RyHII5Pzsa+hBq9zSJonVj/AE5YTxTy5ikVGurh1JaMRduQ7Bgo92+RjH3z816/pmb8Y8sarErmYyazP25gyMq7w6lRJuVJkHOF+c4pn1bqEy3UUcf6GQscR7EFWQNnLDjVvjnP18VTsvWxlngiWJQJsnZpgPaFDcAKSXwTlDqRqecc0VV6b6LkWGBcxQSQCEh4t5AzxhlBbcIdCjONc593ngU3foMshjklnHeikLK0cQVApXVkCOzn3AkklvOPgYpAnqC8Wdm1Eg2eNohHMcEPIserAaqSrxMxJIwD480zmv7p7aOVA+4lOyJFq2pDgApL/lYrkj6cVbvVKrRdn9KRyBBKzyBRMGDa4k7pBfYY+oGMYxgYr2H0/DEzFpJC00a2+ZJmJKqHYAZOdsFznz5PxSJY+pszKxfQrAd1MCMDmEyhfge0zjBB/SpzzxPB0S+kTSeQEMsIkO7Ak4ImC9vA1IOQMA5+fGIHUPQbYrGqxgrArRICXwoIAZRk/wCXj9uK7i6FaxLxDCihVT/DjAwP0gkjkZ+vzSaD0tPhO5KAEKEDaV9dViBKsxU5zEfPGJD8+fIfRZitJ442QvMsY4jCpsmcNqWYZIxknPgUD5uq28SD8yJU1DLhlA14AIA+OR445FRH1JAq5eRV5Ycn6FxyfjPbbAP0x5pTZehbdVYxO4WQ7+zt42LmQspC8Ak4wPbgLxxUnVem2sZ/NSSQzO509zhmAeXAXwNcOy+MHxSSE0/qGQwF44jv3xBggnGWC7ke0kYO2Mj9/mq0vrZNNhFIfYG/gGSwfRQC2SWMbDjOD5qWzS32NusbcgS+8sQShCA5LE5Gi8ftTW16LChQrFGDGCqEIuVBzkK2MgHJz+9AdLeR12lj7ZycLuG4+DkDHP0q/RRQFFFFAUUUUBRRRQFFFFAV4y5817RQVZLXH6f6VGHx5q9XLID5oIFkqQPXDWv0P9a4KMPig7a2QyCQopdQVVyo2AOMgN5AOBxUkaBRgAAcnAGPPJ/3qAS1w9+ikBnUE+AWUE/sCeaC7mjNLLjr8EcgieeJJGxqjSIHOfGFJya7i6xG0rQq2ZEALLq3APjnGOecc/B+hoESdYkAlctI1xG0wNuqsU12IjYKACRpq2QcnkDzxAOu37g6x44fUrbvyALgo5EjjG3aj9nJHeUHxmr9368tYrxLOR2WaQgKCjanPj3eMHGP3qDqPr6KLqEViEd5ZRkEahBwzHLMfIVc4H1FWBHM9/IeAwUsQVZYQpUyFTnPOeySQPqo+pFeDp9+7KTJooeBtN1AACDurlPK78DGp4+RUkXqe4uHnFpbB0gJUPM7RiZhnKxnQjAx+s8Zp1brPIsbMFhJGXjbEjD6AMrBf581BnJfS9y6ayXGSMYw8uMBXAVhgbDJR88HKY5Bpt/dovHEkjgiKZ5P0cMpMmI9Sx4CSBc/6c4HinyRAf8Amu6CtadNjiLFFALsWJ+STjP7eBwKs0UUBRRRQFFFFAUUUUBRRRQFFFFAUUUUBRRRQFFFFBy0QJyQCR9QKT3vo2zmEokt427xBdse8kYwd/1AjAxgivKKCn1n+zizukhSZZG7AxG3dkDr4/jzk+B5+lObTpCRnILM2iIXdsswXbXY/J9x5+9e0UFPqnpG1uHWSeFZHQqVYlsgrnXGD/qNXl6TCJO4Io9wSd9F25xk7YzzgUUUFuiiigKKKKAooooCiiigKKKKAooooP/Z"/>
          <p:cNvSpPr>
            <a:spLocks noChangeAspect="1" noChangeArrowheads="1"/>
          </p:cNvSpPr>
          <p:nvPr/>
        </p:nvSpPr>
        <p:spPr bwMode="auto">
          <a:xfrm>
            <a:off x="176213" y="-1825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endParaRPr lang="en-US" altLang="en-US" dirty="0"/>
          </a:p>
        </p:txBody>
      </p:sp>
      <p:sp>
        <p:nvSpPr>
          <p:cNvPr id="7177" name="AutoShape 18" descr="data:image/jpeg;base64,/9j/4AAQSkZJRgABAQAAAQABAAD/2wCEAAkGBhQSEBQUEhQWFRUUFhQWGBYVFRQcGBofHCAVHRcaHBgYHyYeHx4kGRUXIC8gIygpLTgsGSAxNTAqNSYsLCkBCQoKDgwOGg8PGiwkHyQsLCwsLCksLCwsLCw0LC8wLCwsLCwsLCwsLCwwLywpLCwsLCwsLCksKSwsLCksLCwsLP/AABEIANQA1AMBIgACEQEDEQH/xAAbAAACAwEBAQAAAAAAAAAAAAAABQMEBgIBB//EAD0QAAIBBAEDAwIEAwYFAwUAAAECAwAEERIhBRMxBiJBUWEUIzJxQoGRBxYzUmKhFYKSsdEkQ/BTY3Kj4f/EABYBAQEBAAAAAAAAAAAAAAAAAAABAv/EACIRAQACAQUAAgMBAAAAAAAAAAABEUEhMWGh8HHRgZHBUf/aAAwDAQACEQMRAD8A+40UUUBRRRQFFFFAUVHLOF8mqct8T44H+9BeeQDycVXfqA+ATVLXNdiOgka+b4AFcG4c/NdCKuxFQQ7t9T/U0Bm+p/qasdqjtUEAmb6muxdt9j/KpO1XJioO0v8A6j+lEHVI2VTtrucKH9rE88atg54Jx9KiMVY6/vJ3vVIsriSOElYjiNYyzZWSVmZ84C+1Rj5JxyKD6DRWK6JBe22IRh4xcO/dd9j2mJbTUnYOCdR8AY+mDrYLwMcEYP7jmgsUUUUBRRRQFFFFAUUUUBRRRQFFFeE4oPap3F98L/X/AMVFc3W3A8f96iWOg8wTyakWOvThQSxAA8knAH7k8VB/x61DhDcQBiMhe9FsRzzjbOOD/SgtrFUqx1QT1FAddWZg+QCkUzLx59yoQP510evLjKw3DDbXiFh/PDYOPvQMBHXWlLn6tJhtbWZsHAy0C5+42ccfvivWvLk7aW6DAGvcn1z9QdI3x/vQMdaNaXf+rY/+xGNf/uynb/8AVkf0PH34Fs7k673CDAO3bg1z9CO5I+P96BjrRpS1Ojy4Aa7mbBzwsC5HHB1j8f7815/d4YIaa4YE7czMMeeAVwcc+KBiY6imwoJYgAckngD9yeKqN6YgO2yswfGQ8szKcePazkDn6Cuk9M2obYW0G2Ndu1HtjjgtjJ8Cgqy9dtg2puIAxBIXvR7EDOSFzk+D4qH/AI7AddXLbcArFOy/9SoQP5mnqQBQAoAA8ADAH7AcV460CaD1JgDENw65xxCwI+/uwcU9ilDAEfP18/zpO/WbfVm78WqDLMJEIUeMkg4HJFUoPV1r3NEnRm2VCF2IDN+lSQMAn4yaDUUVWt+oI7MisC6BSyZGyhs6kj6HBwfsfpVmgKKKKAooooCiiigKS9UDSlQsroqnkJr7v3JBOP2xV2+uP4R/P/xVVFoKC9CBBDS3DAnPMzDH2BXBx9qnHpqA7bIW28hpZ2X/AKWcgfyFMY46solAti9NWwbYW8G2ANuzHtgYwC2MnwPJpnFCFACgADgAcAfsBxXYFe0BRRRQFFFFAptvUSveSWojkDxIkjMwXTDFguCDk51Px8Ul6p69eCOSVrVjHDP2ZcSIZB+n3qgB2GrA4yD5ry+uPwvWe9Ir9m5tVi7iozASRM7hW1BIyjOc4+KimmZop5khmcTXts8SiJg+qC2Vn1bBUYikILa/7jM92vujb+8hlktDbGN4LpZGEvuONQCAAPk+7z4KkUs6N1W+u4pCHhjMdxdQsViJ4iJVMBnOSxGSeMfSq8XomS36hbzWhItXllkltzgCJ3jcF0HwGzgqPkgimPo/p88DXwkh1WW6muIvzEOwfHHBJU7KT9PdVQh6f1S+n6Q97+KKsbe5YoI4wEkjZghT25x+W2QxPkY8Ux9M3qXBtWE90WmtjI6yGRY2GEVsbAe4PICCp8Y+CDUvpj0tc2/TprR+zsxm0cPIykSlidl0UjAbHBOftU/RvS93DBawNdxmO3WJTpbkO4QDCGRpSAvC5wgJC+Rmrklnug9F/EdKkkM863MLXSrOJ5QcxPIELAuVIIVchh9abQTv1PoCtJIIpJ4Bs4B1DA/K/Kkrgjxgn4qxa/2f4ikie7naKaWWWWNBFGrGQkuoKr3FU5xgNWik6REbf8PoBD2+1oOAExrqMeBrxUwZYXokrC/W36hZxxTyQsEmgI7M4iZX5UAMpXGQD8E/arXQYlHVeqowGC1nN7vHKEZ/YGPOa0vT/S0ELiRFZnVSitJJJIUU4yqlycDipD6et95JOzGXmGJGZFJcYIwxbORg4x4xVHzS9nmhA6xGECiV3c933S2zFUWPUqBkKqyKCx5zjzX1TpvU47iNZIXV0YBgVIIwfFRJaKihUUIo8BVCgfsBxXEdyFfGRn5XIz/TzUDKiuY5AwyCCD8iuqAooooCoribVc/0qWk3U+pxq3vkRQvHudR/3NB6BmrEaVRn6nFFr3JFXf8ASCclvk6qMk8EeB81CvrG0Aj/ADc92QxJqkh2cY9mQMBufBx8/SgfItSgUsuutrHOkPbkZ3R3Uqo1ITG3uJHI2Xj7ik1p/aLG4tnaCaOK6kMUcrdsqHBKhXCsSuSrYOCOKDW0VmH9T3DXVzbx26l4FgZS0pAcStgHheAArk//AI4qt0zr97PcXUSrbp+GnijYYkYlXVWLg5AyFbOMc4+M0Gwor5rf+r7sdMmuTMkbw3ht21iXUKJViLYctg4If580wuuoXElvdfgbp7iVIU1DRopLFjkxkKq7FA6+CAwH0IoN1XjMB54rD+h+uQzXLqk9yJBEA1peM/cQ5yXG3kHOMgnwMYFW/wC0Z+5AloJGja5b9aBi6rHhyRqCf1BF/wCakkNRc3iRgGR1QE4GzAZP0Gfmo73qkURUSOqFzhQTyx+gHyf/AO1iI+oL1Locv4hR3oleOdWGGSSPG5GRlSyjYH42H0pe91cWVxa2d3vNH+Kja0uickrh1aKU/wCdUdsHHIzSN6MW2UvruzXuEytiIkSMIZyqEYyGYJqD7hwTnmmy36tCJY/zFKbroQdgRkaknHI+9ZH07exQXXVxKyIi3EcrFioGHiTbj91b+tSf2W2jxdO96mONpriSJW4KRM7MmQcY4JOPvT6Vd6T6zNzHDNFazGGZgoctFlctrsyBtsA+cZ458VSu/wC0EwzzwXMSwSLH3INpNhcHOAqEKPdsQNfOT44zWb9F3EcVmh/9XJJDc3HbhWOdoz75AgHsKqmkqnYnjz8U59TdLk6k8mqzwfgQHt5NMF5/Oy7fqRQoXHGdifgU5SDC79SXIltrQLFHdXCySucO8cMa+eMqXfJCjlRnJ+xg9UXd/a2t5KJkKwwpJC4jQEsC3cV1OQeNSCABzVOOwv5mtb5rcR3lsrxSwu6BJ0cc6OpbU7AEbY5yPHl31myuru1uIjHHEJYGiWN3z7nGGZ3QHAX4Vc55yfACSCbqXqUG56YsN1I6yy9uUKuBJ7GIYsEABDgZUEcE8Vx/aJ6pltriF4nUJaBZ54yw2lWQmPVVzyVQSN8860zvvTF1Pb2KNLFHJavHK76yyBmjVlXGTGcNtk5INNOm+nmRrh5nSVp2zkQhdQBqq8s2QFx5+c/XFX4/0hnvWnTTdfgbizmEUpk2ilyxVwYpGRWXwVYhfPxms51Lr7zG61h7F/HYXIlQAllZXh0ZWx7lZHYqftj4ra9L9ArBBDCtzOUgl7seeyCP1e32oPb7m4/1ftTifosRnW4KDvIjRh/nVsZU/UcfPjn61JIkv9DXEJsbYQY7XZj01x9BsDj+LOc/Oc5rRVnE9N20TmRIgh27hwzhMglixTbTOcnOK0McmwBFB1RRRQUus9WjtoWllbVF1GcE8sQq+Puwr5nbWbi/6skVvBKSIJQJNQSXRs6jRs7YzzgZ8kbVvvVPS1uY1hkJ7ZYM6DGHA8I2QfaTgkDHilY9HwNNLMTNvMFDkTyLwv6VAUjAH0oFHQZUHXLlWxzbW62xJ/gTYSqhzziQEH5yv71Y9avCipNHjNv1C0muGUE651RmbGee2RnHxyeTWg/upatFHE1vG0cX+GpXOnn9LH3Dyfn5ppZ9Pjij7caKic+1VAHPnI+Sfkmnu7PdEcvU45r+17EiSBI53kMZDBVYIEyy5Ayw4551P0rAen7OQJBcxrLcxWl3dA2pRvaryP254MgbMoccc8HjBr7DBbKi6oqqPooAH9BUlDhiunTO3WWnWCcQy2kcZkeIoFdWdtSGw2NSOcEZOKtdAsJk6n1CRomWGf8ADlHJTBZFKOdQduQF+PitXRQfO7r0ddy2nULfWJfxVy88bNI3AZkbDBVPI1PjjkfStBc9LvJwQ0kUGYZE/J3dt2BCMWcLlUJLAYBz81pKKBDa+m3N1Hc3EqySQxvGmkXbGHI2Le9iThQMZA8kAZq63RQbtbkyPssbRhPbphsE8YzklQc5+BTGigz0noa2Z7lm7p/GY7w7sgVgBgDUEADXjj4ppcWsIRFkC6oVKdw5wU5Ugsc5GM5q7Sz1B0kzxYXXuIQ8ZYZAbkEH7FSykfQ0EA6fYiXuCO27pKDfSLuZf9HuxtlgOOecVPceo4EMgLNmIZbEchx+nOCFwcbrkAnGfsaza+g5Wt1gklDCInty+JB2wBbEjUglcvk/t9KuXnpGWXunurC0sZVu2JCrMyqN2Quo2DA4K4JGATxRTO69TxRsylZSU3zrGx5RQ5H76EEfWuY/VUT9rtZkE+BEVK4Y6yMwOTldVjYnIHwPPFV29Hguzd1lBkMgVEXALQ9lx7tsgj3YPzVkek4AdgGVyyvujakOAVLgDgFlYhsDB+RREFx6imBi0gRg5kBPf8FAxYDWNgx9rAcjkYOKpTeqLnEWkcRaZFnRCzZKbIHQkkAOFlQhuR7W48GnVv6eiQRYDEwySyoWY53k7ncY/Unuyf8AVUkXQoFBURrqTnU5KjnYAA8ABucDAoK/R+rfiI3ZXwSzhQU1dNcAqyt/ErHB+M/7pPT/AKleQgCZZs2wdyQoEcuY1VSYxgByzHB5wuRwaf3l/axOXlkhRkBBZ3jUrtrnOxGMgL5+grn+89t/DKr+3f8AK2kyPqO2Gz/Kgpenb4ssbSGfuNEgkR0fVXPnyoAO2w44wP2zQv7CR7p9UuNFMZdWOY5QC+2mW4I7gwBj/D+wp6nqKNsaJM2wJGIJh4z52UYPHzXKdbZgNba45JHuVFx45OzDj9vpSRm/7sXDIwZwGkgRJu4FkDkKoKqQVcJnIOT9wDk0+9MWUkSssjAlgjHHjbUCTVfhSQCBseSfFet1C4YcWpU7Y/MmhAx9QUL/ANMCi3luBJ7khVcjlZpGYj59phUA/wDMaB3RRRQLbxsuftgURCo5Dlj+5qeEUFmMVKK4QVJQFFFFAUUUUBRRRQFFFFBWvbtk11ieTY49mnt+52YcftmqX/E7gg62jAg4980IBHPIKFz9OCBTaigVNNeHYCK3XxqxnlbP1yvZXHH0Y0fhrsk/nQAFcYFvISD9djNgjz/DTQms5D64STvdq3uZOxIYpNUX2sP1cFsnAIPAPnjNBfHS5yQWu38EELFAFJ555UsP6/FA6EfaTc3BK/61Gf3CqBVU+pnklnjtIRMbfCyM0ojXcjPbU6sSwBGSQAMjmlFx/aC0kUD20a5luRaSLMWDwy5IIZUBDYIP8Q+1BoD6ZiIAYzNg7ZNxcZ/2ccfavX9K2rBg9vE+x2PcRXyfr7888mkFp6tuJYuoprElxY5G6Fnhc6F1GDqwPwR8fWvOnetJZOmyuyBb6JjbtFj/AN44CYHyrbKwP0oNbbdPjj/w40TPHtVV/wCwqxWb/s86hLP06GWdzJK4fdsADIZ1OAAMD20phv5oB1kCVpGg/NjMrZ12hDhcDgAMDgACk6Eat1Va46jEjBXkRWb9Ksygn9geTXz3o92tpL02RS3burN/xGNnZ3jjSRZSBlmf/EBIGTx9q69c9XaZbG5sk/OS7Mcf4mN4wWeOQAHcBsHgj7gUnQjVuoOqwyO8cciO8fDqrAlT9Gx4P2Neyis96A6vA8LQgNHdIc3MU2BMZDjeQ4/UGPhl4xgDGMVpJRQWY2yAaK4tj7RRQLV81ahFVUq1FQWkruuFrugKKKKAooooCiiigKKKKAooooCvnXp62SfqfU0W4IKXVvMEjkXGQiB9gOT7k1Izx9jW+a+jG+XUdsZf3L7R5y3PHH1qn/eS212E8bAlFyjB+X/QPZnz8UyYZzoav0+5vkljkaGeY3UMscbuCXADxEKCQylRjPkftSKf0vObR2/DOZLnqS3vZBGUQMhIZmYBWKbHH1bFb699SQxPoe4WyVwsUh5ClyAQMZ0Umq7+sYSYhEHm7sayr2wv6GOA2GIY8+QASPnFSPe/C2Q9E9PXFl3reCAPZTh3jBdFkgZwd42z+pdvBGSB9cV30/0PJ+Jt7ptUZIlWaEMSkkkSlIJCwX+EO3xnx9Kexeoy8bMsLApcdhld4x/EqlwVLDHuHHmvD6kDXUtqqgSLGWjZz7HYBTIvHOUEkRP2f7VYSUXonoEtnbGGV0fDyMpRWHDszEHPGQWxwB4qey9OlLu5uGk3FwsaGLRQoCbAZPJY4Yj/AOcK+m+q5bntxr27ecoS8bqXPIyksbBgGjIDc488HBHNr0/NPcQzl58MJLiAFY0Ghjd0DgHPkANhs/am5sm6R6Oht5FZGkYRK6Qo7ArCrEFlTjbnAHJPAAq51n09DdaCdS4jbdRu6gMPDe0jkZ4PxWSuLueOORnupSqXiWzt+X7ImeI9whV9rAMV244bPwKZ2czF76JJnaBIYzHIp3dHYTdxVfOWICxsATwWxSdrXNG8npq2M4uDAjTLjEpXLjHA9x5qS/vo4l2kkRFJxs7qoz9MsQM/avmnYDwBGRJu1c2cgmjgnkRtiyyM8DglZO2CXUHHKng8VoraOSK5WUQySQLC8A7cWGVu5uXWE49jqwGR8xeMEGqjW9OvkdSUdWAOMqQR4B8jjwQf50Vx0WILCoEYiH/0xr7fGB7ePGKKghxgn9zVmKoZ1w5/epYTQW1rusr1rqs0V5AFaQwHHeWOEsV2JEZLAH2llIYDkDB4Faqgje4UMqlgGbOoJ5OPOB9qoL6ihIk1YsYXVHRVbdWbGoKkA85GD4OaS+pujTzz96JcSWiq1vnTV3JzIuScqGVQhPHBOKrdQ9GyXDTTDME8jxsCWUhkCQK8MmuQV2iLAjwTkfINjkOrT1fDKPyg7sJRC8eArxsdsdxWIKg6nB+fijp/qYzR20iwuFuHZDuyApqH5IUsDkoRgGqbekmeZZywimSdm2iyRJDuXWKQEDPnP2OcHk1ZtPTLIFTvZjjklkiwmHUuJAAW2KsF7rY9o/hznGTIVA/rHaK9MSYktAzBZMgSIASJFI51JSRf3Q02kuna0MiMocw7qSCVBK5BxnJGfjNLx6MiGhjZ42WJ4WaMRqXD4LF/bgtsNs/Un61zbRWluNDc/rQQKstyvAUY1QEjnGM45qYMs5D6uupbG6lVgDFDbSAhFWQF1VpRo/BXUko/zgjkqTU/U2ut4USadZHa4jCtJb5/wy0MjAAAgMjHXk4J84GG0vS+nJBCxVDEYxbx67vuh8R4TJkXycEEAZPAzXMN3YKyCKASMgSZSkGxUOSBIGIz8EZByMYrUpsS3t/IFuxcTst7EyC2VJGUPmOPQxRnh95C6kENznxxit06DF45kQmATXEUnaWVyWkEbIJl5BjB2AIBwwwcDOdofUQJftwSyLG5j3UIFLDhgNmHAPBbx96hb1OzW8U8UJYSwyShXkAIKrsqHQPyRnxnGDU5KVvSPTVj/FgwhSLm4wwj1Lo7brg4GR7iv/LSnpHpCVbFXCsLoLbLpIVA0gl7ixDX4IyASTjb+VT239oDy2s8yRxDsdhiyStLERJyyhwiHdARsuOMjmr6X14bx4DJCusQmGsL5IZnXXLSHJXVTsAMk+BSZo3RdV6JNdhSyGINMjFTNq6qI5EY7xA+47DABPjJPxVa59FTSwRQSm31hBSOVUkWRAMiOVNNdH08qDrn7cVVsfUFxK0P5sjLJaQ3J7SQLglirli/8GDkjyMeaYdG6jKt8UmaR1nafsyI6PAwU7BdeGjZUBHyDg85xlRZnH6cZZH1mxHJKkzp212LKFBw4PAYoGPGc555rl/SEZ0YySd1JmnWYCNZMnYFSQuCmrFcEeMfQVn7a4h/G3STTI+JpFMZuZmkCMsWB+HzroCzktjjj6Uptunu0dxFGjsZoHFhKVY6w7MWheXX2M+CQWbJDKDhgaWVTbQJYxmD8yEtD+VC7SoXGwICBicnIX9P+n7VN0+e0hS4eN1Cxu7ztuxCsAC5YsTg4wTik/U4hNAv4e0lRg9sQRGkbLpIGxq2OFG5J8c8ZzUadDuNrmIqzxXFzGxkdotu3217h14z7o1XBHIb7UD5r21glWPCo10SwITAlbGSC4GGfHwTkjxUEfX41IiggcuVkftKsaYVW0LHYhRl8gZOTgn4pbZek5DEttcIkkETSJGxciTtEDtkBVwroQACCMBRjFT2PpCWHR0uA0ojeJ3mi3WRC7umyq6+8bcsDzzwM8B7P601n7XaCkwxTDuTKrHuOYwgUBssHGPOORzzU/qz1EtnEsjDOXAI2A9oyZGBP+VAWx84wOTVWy9FNF29bjXS3aA6wxjy5fZdtguDjAwfHyeaZ3fSleRHYlu2jIFOpHuxljkZ2woGc/8AemAwspAyZByDyCPBHwR9qKi6P05YII4k20RQq7MWOPjJPn6UUHN+nuB+oryI1ZvUyv7c1TiNBejNSiq8RqcUHtFFFAVDeWiyoUcEq3BAJGR9MjnB8H7VNRQfNrfpMf4WJlgJli6gVVuy7EKJ3w2SMsqxOTtnwMZ+K7HTbhJFwkzadRkk7kcSr7JIijsATjAdiM855Ir6NRSJ9+von3bKdV6O09lCjQOxRxx3VinUKHAlSRCFWQ+04zjDEGqY9NXe8TusUzJAY8yzOjFu5ujEwxEHCgZ4AJrb1kk6/Kr3RLFxBN2fdp21DiNlZhGC4Ch8EnHz9M0vX3x/SdYXOi9Cnt9oxKnZaR5v0HdS7F5IxyF02ZsEgkA4+Aa6tPTDIAhmJiRZFjUIoYb7jLNyGwHwBgDgZzUEPWrma2uHWMxyLErRoY3LbFA45OFbkkYX6c/SlcN5frFpEkmpkYq5jBZUMk4XKytlvb2Cc4IVmx44tYOTFfRECp23mlPcjSGTLoO9oAqMwAA3CgLsoBIAzmnY6NH3VlOxdYzFku36TgnIHBJIBzSfrPTZ2nWWJSWAt/LR4GJPzQFbOD2mfkfOKq/8EvnVg8i+HCkTTI3O36tARzkDI/TjIH8IgYQel7EkxCJWMQClWLtqGywX3EjByTgcUwW1toHeQJDE7KS7hY0Yqvks3BIH1PFJ7T03IkMyzkTh4UTAJ3YoZCMu/wA+5cMf8tRyehRIFMkmHMYEjBIi2/JZlYjC5LNkBcHjxVGgj6tC22sqNqqs2rA4DDKk4+o5FUofV9q2dZQcLsfa/AxnnI84zx54P0rzp/paOOB4Wd5FkUISxUHAyBgoBjAPH0wK8X0hb4w4eQn9TPIxLcMPcRjIw5GD9qgit/WMRRiyuGVnVlCMdSHdFDEgYLFOM1BcdclMVsxYRd2aWGVgq+zAn1PuJA90aj5/VTK39MWyElYVy22xOWJ2JLZLE55Zv+o/U1bXpcQXURRhcltQi4yfJxjGT9aDKw+vHxq0aFgGJfZ1yA7KJli1ZjDgbFgTjI+oJnX1NcSPrHGo/wAL3GG4ZSG1zIrAKCmGOAcEFOchuNYFx4r2gwgueoP2pQjrIVUFe2BH7uyxVwzcBczLuOfav15u9JhvGmUztIqDubL+SAW9mv6csUx3MfPIz4rUyGo4Vy2fpQlYVcDAor2ig8IpYyasR9KaVVvYuNh8eaDmJqsoaoxNVqNqCeivAa9oCiiigKKKKAooooCiiuWkAzkgYGTn6fWg6opcfUdt2+4J42TcJsrqw2P6VyueTkYH3qtcesbVFRu4XDsFXto75YkgL7QcHYEYPOaB1RSbqPqiOEREpK/eDFAkZz7Rs2dsYIUE4PPB+eK4h9VLJHO8UbMIVjYElAHDqHUjJyBqwPuAoHlFZiz9Zl7z8MYhsJHjOsoZ11RZA7R6jERVgu+f1ELjkGl0XriV4nYdpJYpIRLC6S9yMO4RgVLKeAwIcZU4Ix80FRPSFzIEW4QsNoDP+flZmR32kxnw0YUFT/mAwdc19CApF1bqkkIuPcM4iWHKEgNJlFyF5b388fHH7rB1y5mgt5oOJlZkmt3GAzKrFo8kZRiRsrePGeDQbGuWNYG5v0mtBdNJOim5jiZJZ3i1Uy4dCFK6kFyv7IP3LH1p0iP8Fto8rRCMJ+uRiu6be0ZL5QHOQcgHOatI0VxdKpCllBbwCQCf2B5NWYEwP3rJ9H9OoLq5R4FMLGF4W0GiqoAEaj+Aq4LAAD9Wa2FRRRRRQFBFFFAuli1b7fFQXXWoYSollRC5woY8tyBwByeSB+5A8kU1mi2GKzfqW0doHEabSgx6Y1zw6N5bAx7c/wAhQXP732obUygH2HlZAMOSqEsVwAWBXOfIx5q/L1eNZlgLfmsjSKnyVUgHnx5Pj7H6VkevenJ57oyx4ULFAVV2XtySRSSSBJFByUO5GfhtWGcVdvfTk8zPNuiTrNFJB73ZFCqqsGGqk52mHH+cfSqGNl6tjlHsR9llMUkbBQ8Z92Cyk8g68Fc5pVD6/MluZo4kZQ8CsO+dk7kgjYOojLK6ZVipAGM4PtNX19Iq0kUztiWKR3DRhlBVixMb5Y7qC2RnGDyAOcxf3FRg5kldpJI0jaRViRyFYOCSFyWyo5Of96kck8OG6te92SM/h1aOISlQkzbKxkAw264IMYyMHOfjGTU6d6iubqNzGyxNDbW02NAQ7yo0hVgxyqDGvGD5Oa0zdIUzd0s5YxdojY6kZJzqOM5J5pTcdG6ekSpI0YRMQe+cjOckRMxYbA8+xs/tQZm+9V3QgnlYsIJYIpUlTHctnkQMmwA5hLgrnBIxzkHIYevZpVlhWBnLSwXCqEmZTsvaZZFUH3sq7kL8+PmtDY3Vk8siQtC0jjSQJqdggxqccHUEjX45FEnqS3VnxsTEsgJWJyPy+ZEV8YJGP0g/H2qzMDJC8ikvhKsglD2tq6sUldm0eTudtUyEcjzxkHFRL6M70VwYU0MctyqRdoxiVXmjlZWJwGQhXRRjAz8jmtevq6Ixo4SX80xCNShDOZNtMAnjhWYk4AAJNdQ+onM8UL27xmTu5LvHxoFORoW2B3AyD9aIznXOlT3TzSwwyx7RWqBW0R2kjmSQPycYjUEZPnJA4HNr+79wtu0AjRmS6iuFmLqvd/NEkjMAMrLjYHA1JORgcDzrHryS313ihUsJGVe9IxfRwnbT8tfe2ykZ4ycferl/1a6Ml2iPEnZijlTMTs+CshIYb4PuQDIx81Imotrhc9R+n/xT25IQrFIzOrlsMrIyMuAOch85J+PBzwT+nG7rtFIsccyIkidvJ9gIUowYBTqccq3geMUll6ndFbc/iABc2k8igRoNXEcTpg4OQMyH9sfTmGK7upLOKQSEPIltJpJOqiYMh7gWRFzESzDHxlQOM1eGbP39IoZzMZZBJ3BIhAjGntCsoOuSjKoyGzzyMVInpSLnul5soY8ytyELK2o1Ax7lU58+0c8UivOoCTpVvKHdGSSBfzZmDMRIsbqzxkdzIDcjIPmqPUbFJ44RZhfxMUsvblRJeyF1JlQuynhkfXz+piR4IqbK0s3TbOAB5pAMyq4eac5LpkL7mYZ159vj7VzJd9PjaWb8ksssZkdV3IkYARk6gnYggAj7Ck/SXKSib8FKIJbWKBYliG8BQvvEUOPY24Ow4OvPxUfU+gTuLwJE67fg2ij7kQjJQR7DOfjTHOBwKqNjJ1ONZTFn83Tu6D9RXOMgfuMUtsvU8U4Qwhm2kaJhgBo2XbIkUnKnKkf0+DSy/wCh3Dym5Uqk6Tq0Su407Wqq6MURmGw24GRkKfim3RPTyxv33RROVZCUZiCmzMmSVXLAHGSOMkDiopzGmBXdFFAUUUUBRRRQFRTwbD7/AAalooFwyDg1PHJU0sIYc/1qoyFTz/Wgtq1dg1VSSplegy/rXpETyWkjwiU/iow2YTKAmsoORq2Fyw54GSD8Uovujuv4sQRS4W+s5ljWFArqv4fuFXbk8RyHII5Pzsa+hBq9zSJonVj/AE5YTxTy5ikVGurh1JaMRduQ7Bgo92+RjH3z816/pmb8Y8sarErmYyazP25gyMq7w6lRJuVJkHOF+c4pn1bqEy3UUcf6GQscR7EFWQNnLDjVvjnP18VTsvWxlngiWJQJsnZpgPaFDcAKSXwTlDqRqecc0VV6b6LkWGBcxQSQCEh4t5AzxhlBbcIdCjONc593ngU3foMshjklnHeikLK0cQVApXVkCOzn3AkklvOPgYpAnqC8Wdm1Eg2eNohHMcEPIserAaqSrxMxJIwD480zmv7p7aOVA+4lOyJFq2pDgApL/lYrkj6cVbvVKrRdn9KRyBBKzyBRMGDa4k7pBfYY+oGMYxgYr2H0/DEzFpJC00a2+ZJmJKqHYAZOdsFznz5PxSJY+pszKxfQrAd1MCMDmEyhfge0zjBB/SpzzxPB0S+kTSeQEMsIkO7Ak4ImC9vA1IOQMA5+fGIHUPQbYrGqxgrArRICXwoIAZRk/wCXj9uK7i6FaxLxDCihVT/DjAwP0gkjkZ+vzSaD0tPhO5KAEKEDaV9dViBKsxU5zEfPGJD8+fIfRZitJ442QvMsY4jCpsmcNqWYZIxknPgUD5uq28SD8yJU1DLhlA14AIA+OR445FRH1JAq5eRV5Ycn6FxyfjPbbAP0x5pTZehbdVYxO4WQ7+zt42LmQspC8Ak4wPbgLxxUnVem2sZ/NSSQzO509zhmAeXAXwNcOy+MHxSSE0/qGQwF44jv3xBggnGWC7ke0kYO2Mj9/mq0vrZNNhFIfYG/gGSwfRQC2SWMbDjOD5qWzS32NusbcgS+8sQShCA5LE5Gi8ftTW16LChQrFGDGCqEIuVBzkK2MgHJz+9AdLeR12lj7ZycLuG4+DkDHP0q/RRQFFFFAUUUUBRRRQFFFFAV4y5817RQVZLXH6f6VGHx5q9XLID5oIFkqQPXDWv0P9a4KMPig7a2QyCQopdQVVyo2AOMgN5AOBxUkaBRgAAcnAGPPJ/3qAS1w9+ikBnUE+AWUE/sCeaC7mjNLLjr8EcgieeJJGxqjSIHOfGFJya7i6xG0rQq2ZEALLq3APjnGOecc/B+hoESdYkAlctI1xG0wNuqsU12IjYKACRpq2QcnkDzxAOu37g6x44fUrbvyALgo5EjjG3aj9nJHeUHxmr9368tYrxLOR2WaQgKCjanPj3eMHGP3qDqPr6KLqEViEd5ZRkEahBwzHLMfIVc4H1FWBHM9/IeAwUsQVZYQpUyFTnPOeySQPqo+pFeDp9+7KTJooeBtN1AACDurlPK78DGp4+RUkXqe4uHnFpbB0gJUPM7RiZhnKxnQjAx+s8Zp1brPIsbMFhJGXjbEjD6AMrBf581BnJfS9y6ayXGSMYw8uMBXAVhgbDJR88HKY5Bpt/dovHEkjgiKZ5P0cMpMmI9Sx4CSBc/6c4HinyRAf8Amu6CtadNjiLFFALsWJ+STjP7eBwKs0UUBRRRQFFFFAUUUUBRRRQFFFFAUUUUBRRRQFFFFBy0QJyQCR9QKT3vo2zmEokt427xBdse8kYwd/1AjAxgivKKCn1n+zizukhSZZG7AxG3dkDr4/jzk+B5+lObTpCRnILM2iIXdsswXbXY/J9x5+9e0UFPqnpG1uHWSeFZHQqVYlsgrnXGD/qNXl6TCJO4Io9wSd9F25xk7YzzgUUUFuiiigKKKKAooooCiiigKKKKAooooP/Z"/>
          <p:cNvSpPr>
            <a:spLocks noChangeAspect="1" noChangeArrowheads="1"/>
          </p:cNvSpPr>
          <p:nvPr/>
        </p:nvSpPr>
        <p:spPr bwMode="auto">
          <a:xfrm>
            <a:off x="176213" y="-1825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endParaRPr lang="en-US" altLang="en-US" dirty="0"/>
          </a:p>
        </p:txBody>
      </p:sp>
      <p:pic>
        <p:nvPicPr>
          <p:cNvPr id="11" name="Picture 4" descr="https://encrypted-tbn3.gstatic.com/images?q=tbn:ANd9GcSPa2f7nzq28DX_TrijvLWe0B2a08bhPJnvJKy6RyHpUX8fZHnfCA"/>
          <p:cNvPicPr>
            <a:picLocks noChangeAspect="1" noChangeArrowheads="1"/>
          </p:cNvPicPr>
          <p:nvPr/>
        </p:nvPicPr>
        <p:blipFill>
          <a:blip r:embed="rId3"/>
          <a:srcRect/>
          <a:stretch>
            <a:fillRect/>
          </a:stretch>
        </p:blipFill>
        <p:spPr bwMode="auto">
          <a:xfrm>
            <a:off x="460375" y="5117770"/>
            <a:ext cx="3446218" cy="589727"/>
          </a:xfrm>
          <a:prstGeom prst="rect">
            <a:avLst/>
          </a:prstGeom>
          <a:noFill/>
        </p:spPr>
      </p:pic>
      <p:sp>
        <p:nvSpPr>
          <p:cNvPr id="10" name="Footer Placeholder 2"/>
          <p:cNvSpPr txBox="1">
            <a:spLocks/>
          </p:cNvSpPr>
          <p:nvPr/>
        </p:nvSpPr>
        <p:spPr bwMode="auto">
          <a:xfrm>
            <a:off x="392030" y="6625201"/>
            <a:ext cx="6008770" cy="232799"/>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bodyPr>
          <a:lstStyle>
            <a:defPPr>
              <a:defRPr lang="en-US"/>
            </a:defPPr>
            <a:lvl1pPr marL="0" marR="0" indent="0" algn="l" defTabSz="914400" rtl="0" eaLnBrk="1" fontAlgn="base" latinLnBrk="0" hangingPunct="1">
              <a:lnSpc>
                <a:spcPct val="100000"/>
              </a:lnSpc>
              <a:spcBef>
                <a:spcPct val="0"/>
              </a:spcBef>
              <a:spcAft>
                <a:spcPct val="0"/>
              </a:spcAft>
              <a:buClrTx/>
              <a:buSzTx/>
              <a:buFontTx/>
              <a:buNone/>
              <a:tabLst/>
              <a:defRPr sz="800" kern="1200">
                <a:solidFill>
                  <a:schemeClr val="bg1"/>
                </a:solidFill>
                <a:latin typeface="+mn-lt"/>
                <a:ea typeface="ＭＳ Ｐゴシック" charset="-128"/>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t>©2018 True Partners Consulting LLC. All rights reserved. Printed in the U.S.A.</a:t>
            </a:r>
          </a:p>
          <a:p>
            <a:pPr>
              <a:defRPr/>
            </a:pPr>
            <a:endParaRPr lang="en-US" dirty="0"/>
          </a:p>
        </p:txBody>
      </p:sp>
      <p:sp>
        <p:nvSpPr>
          <p:cNvPr id="2" name="AutoShape 2" descr="Image result for IR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 name="AutoShape 4" descr="Image result for IR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 name="AutoShape 6" descr="Image result for IR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3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84712" y="4983874"/>
            <a:ext cx="1914027" cy="7897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3" name="Picture 9" descr="Image result for us department of treasur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66972" y="2828330"/>
            <a:ext cx="1549506" cy="1549506"/>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Image result for securities and exchange commission log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5513" y="4628776"/>
            <a:ext cx="1567717" cy="1567717"/>
          </a:xfrm>
          <a:prstGeom prst="rect">
            <a:avLst/>
          </a:prstGeom>
          <a:noFill/>
          <a:extLst>
            <a:ext uri="{909E8E84-426E-40DD-AFC4-6F175D3DCCD1}">
              <a14:hiddenFill xmlns:a14="http://schemas.microsoft.com/office/drawing/2010/main">
                <a:solidFill>
                  <a:srgbClr val="FFFFFF"/>
                </a:solidFill>
              </a14:hiddenFill>
            </a:ext>
          </a:extLst>
        </p:spPr>
      </p:pic>
      <p:sp>
        <p:nvSpPr>
          <p:cNvPr id="17" name="Slide Number Placeholder 3"/>
          <p:cNvSpPr>
            <a:spLocks noGrp="1"/>
          </p:cNvSpPr>
          <p:nvPr>
            <p:ph type="sldNum" sz="quarter" idx="11"/>
          </p:nvPr>
        </p:nvSpPr>
        <p:spPr>
          <a:xfrm>
            <a:off x="8369870" y="6549001"/>
            <a:ext cx="762000" cy="308999"/>
          </a:xfrm>
        </p:spPr>
        <p:txBody>
          <a:bodyPr/>
          <a:lstStyle/>
          <a:p>
            <a:pPr>
              <a:defRPr/>
            </a:pPr>
            <a:fld id="{8FD5E571-EAA0-4765-84F8-7856E2AD67BC}" type="slidenum">
              <a:rPr lang="en-US" smtClean="0"/>
              <a:pPr>
                <a:defRPr/>
              </a:pPr>
              <a:t>3</a:t>
            </a:fld>
            <a:endParaRPr lang="en-US" dirty="0"/>
          </a:p>
        </p:txBody>
      </p:sp>
    </p:spTree>
    <p:extLst>
      <p:ext uri="{BB962C8B-B14F-4D97-AF65-F5344CB8AC3E}">
        <p14:creationId xmlns:p14="http://schemas.microsoft.com/office/powerpoint/2010/main" val="3874941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31291" y="2755901"/>
            <a:ext cx="7924800" cy="1143000"/>
          </a:xfrm>
        </p:spPr>
        <p:txBody>
          <a:bodyPr/>
          <a:lstStyle/>
          <a:p>
            <a:pPr eaLnBrk="1" hangingPunct="1">
              <a:defRPr/>
            </a:pPr>
            <a:r>
              <a:rPr lang="en-US" b="1" dirty="0">
                <a:ea typeface="ＭＳ Ｐゴシック" pitchFamily="34" charset="-128"/>
              </a:rPr>
              <a:t>Overview of Federal Tax Reform</a:t>
            </a:r>
          </a:p>
        </p:txBody>
      </p:sp>
    </p:spTree>
    <p:extLst>
      <p:ext uri="{BB962C8B-B14F-4D97-AF65-F5344CB8AC3E}">
        <p14:creationId xmlns:p14="http://schemas.microsoft.com/office/powerpoint/2010/main" val="3885865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20624" y="590550"/>
            <a:ext cx="7924800" cy="688848"/>
          </a:xfrm>
        </p:spPr>
        <p:txBody>
          <a:bodyPr/>
          <a:lstStyle/>
          <a:p>
            <a:pPr algn="ctr" eaLnBrk="1" hangingPunct="1"/>
            <a:r>
              <a:rPr lang="en-US" altLang="en-US" dirty="0">
                <a:ea typeface="ＭＳ Ｐゴシック" pitchFamily="34" charset="-128"/>
              </a:rPr>
              <a:t>Federal Tax Reform</a:t>
            </a:r>
          </a:p>
        </p:txBody>
      </p:sp>
      <p:sp>
        <p:nvSpPr>
          <p:cNvPr id="11267" name="Content Placeholder 2"/>
          <p:cNvSpPr>
            <a:spLocks noGrp="1"/>
          </p:cNvSpPr>
          <p:nvPr>
            <p:ph idx="1"/>
          </p:nvPr>
        </p:nvSpPr>
        <p:spPr>
          <a:xfrm>
            <a:off x="269631" y="1563482"/>
            <a:ext cx="8569569" cy="4437635"/>
          </a:xfrm>
        </p:spPr>
        <p:txBody>
          <a:bodyPr/>
          <a:lstStyle/>
          <a:p>
            <a:pPr eaLnBrk="1" hangingPunct="1"/>
            <a:r>
              <a:rPr lang="en-US" dirty="0"/>
              <a:t>Federal Tax Reform (Public Law 115-97) officially becoming law on December 22, 2017, all taxpayers should have accounted for the ASC 740 impact to their 2017 annual/quarterly financial statements.</a:t>
            </a:r>
          </a:p>
          <a:p>
            <a:pPr eaLnBrk="1" hangingPunct="1"/>
            <a:r>
              <a:rPr lang="en-US" dirty="0"/>
              <a:t>Per ASC 740, tax effects of changes in tax law or rates should be recognized in the period in which the legislation is enacted. Therefore, the implications of changes in tax law or rates should have been accounted for within the 2017 annual financial statements if a calendar year taxpayer or quarterly financial statements if a fiscal year taxpayer. (ASC 740-10-25-47)</a:t>
            </a:r>
            <a:endParaRPr lang="en-US" altLang="en-US" dirty="0">
              <a:ea typeface="ＭＳ Ｐゴシック" pitchFamily="34" charset="-128"/>
            </a:endParaRPr>
          </a:p>
        </p:txBody>
      </p:sp>
      <p:sp>
        <p:nvSpPr>
          <p:cNvPr id="6" name="Footer Placeholder 2"/>
          <p:cNvSpPr txBox="1">
            <a:spLocks/>
          </p:cNvSpPr>
          <p:nvPr/>
        </p:nvSpPr>
        <p:spPr bwMode="auto">
          <a:xfrm>
            <a:off x="392030" y="6625201"/>
            <a:ext cx="6008770" cy="232799"/>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bodyPr>
          <a:lstStyle>
            <a:defPPr>
              <a:defRPr lang="en-US"/>
            </a:defPPr>
            <a:lvl1pPr marL="0" marR="0" indent="0" algn="l" defTabSz="914400" rtl="0" eaLnBrk="1" fontAlgn="base" latinLnBrk="0" hangingPunct="1">
              <a:lnSpc>
                <a:spcPct val="100000"/>
              </a:lnSpc>
              <a:spcBef>
                <a:spcPct val="0"/>
              </a:spcBef>
              <a:spcAft>
                <a:spcPct val="0"/>
              </a:spcAft>
              <a:buClrTx/>
              <a:buSzTx/>
              <a:buFontTx/>
              <a:buNone/>
              <a:tabLst/>
              <a:defRPr sz="800" kern="1200">
                <a:solidFill>
                  <a:schemeClr val="bg1"/>
                </a:solidFill>
                <a:latin typeface="+mn-lt"/>
                <a:ea typeface="ＭＳ Ｐゴシック" charset="-128"/>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t>©2018 True Partners Consulting LLC. All rights reserved. Printed in the U.S.A.</a:t>
            </a:r>
          </a:p>
          <a:p>
            <a:pPr>
              <a:defRPr/>
            </a:pPr>
            <a:endParaRPr lang="en-US" dirty="0"/>
          </a:p>
        </p:txBody>
      </p:sp>
      <p:sp>
        <p:nvSpPr>
          <p:cNvPr id="7" name="Slide Number Placeholder 3"/>
          <p:cNvSpPr>
            <a:spLocks noGrp="1"/>
          </p:cNvSpPr>
          <p:nvPr>
            <p:ph type="sldNum" sz="quarter" idx="11"/>
          </p:nvPr>
        </p:nvSpPr>
        <p:spPr>
          <a:xfrm>
            <a:off x="8369870" y="6549001"/>
            <a:ext cx="762000" cy="308999"/>
          </a:xfrm>
        </p:spPr>
        <p:txBody>
          <a:bodyPr/>
          <a:lstStyle/>
          <a:p>
            <a:pPr>
              <a:defRPr/>
            </a:pPr>
            <a:fld id="{8FD5E571-EAA0-4765-84F8-7856E2AD67BC}" type="slidenum">
              <a:rPr lang="en-US" smtClean="0"/>
              <a:pPr>
                <a:defRPr/>
              </a:pPr>
              <a:t>5</a:t>
            </a:fld>
            <a:endParaRPr lang="en-US" dirty="0"/>
          </a:p>
        </p:txBody>
      </p:sp>
    </p:spTree>
    <p:extLst>
      <p:ext uri="{BB962C8B-B14F-4D97-AF65-F5344CB8AC3E}">
        <p14:creationId xmlns:p14="http://schemas.microsoft.com/office/powerpoint/2010/main" val="1878902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31291" y="2755901"/>
            <a:ext cx="7924800" cy="1143000"/>
          </a:xfrm>
        </p:spPr>
        <p:txBody>
          <a:bodyPr/>
          <a:lstStyle/>
          <a:p>
            <a:pPr lvl="1"/>
            <a:r>
              <a:rPr lang="en-US" sz="4000" b="1" dirty="0">
                <a:solidFill>
                  <a:schemeClr val="bg2"/>
                </a:solidFill>
                <a:effectLst>
                  <a:outerShdw blurRad="50800" dist="38100" dir="2700000" algn="tl" rotWithShape="0">
                    <a:srgbClr val="000000">
                      <a:alpha val="43000"/>
                    </a:srgbClr>
                  </a:outerShdw>
                </a:effectLst>
                <a:latin typeface="+mj-lt"/>
                <a:ea typeface="ＭＳ Ｐゴシック" pitchFamily="34" charset="-128"/>
                <a:cs typeface="Palatino Linotype" panose="02040502050505030304" pitchFamily="18" charset="0"/>
              </a:rPr>
              <a:t>Staff Accounting Bulletin No. 118 (SAB 118)</a:t>
            </a:r>
          </a:p>
        </p:txBody>
      </p:sp>
    </p:spTree>
    <p:extLst>
      <p:ext uri="{BB962C8B-B14F-4D97-AF65-F5344CB8AC3E}">
        <p14:creationId xmlns:p14="http://schemas.microsoft.com/office/powerpoint/2010/main" val="2318966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Content Placeholder 2"/>
          <p:cNvSpPr>
            <a:spLocks noGrp="1"/>
          </p:cNvSpPr>
          <p:nvPr>
            <p:ph idx="1"/>
          </p:nvPr>
        </p:nvSpPr>
        <p:spPr>
          <a:xfrm>
            <a:off x="59872" y="1546327"/>
            <a:ext cx="8969828" cy="4865358"/>
          </a:xfrm>
        </p:spPr>
        <p:txBody>
          <a:bodyPr/>
          <a:lstStyle/>
          <a:p>
            <a:pPr eaLnBrk="1" hangingPunct="1"/>
            <a:r>
              <a:rPr lang="en-US" altLang="en-US" dirty="0">
                <a:ea typeface="ＭＳ Ｐゴシック" pitchFamily="34" charset="-128"/>
              </a:rPr>
              <a:t>SAB 118 Summary and Going Forward:</a:t>
            </a:r>
          </a:p>
          <a:p>
            <a:pPr lvl="1" eaLnBrk="1" hangingPunct="1"/>
            <a:r>
              <a:rPr lang="en-US" altLang="en-US" dirty="0"/>
              <a:t>Provides both public and private companies three scenarios to account for US Tax Reform within their financial statements</a:t>
            </a:r>
          </a:p>
          <a:p>
            <a:pPr lvl="1" eaLnBrk="1" hangingPunct="1"/>
            <a:r>
              <a:rPr lang="en-US" altLang="en-US" dirty="0">
                <a:ea typeface="ＭＳ Ｐゴシック" pitchFamily="34" charset="-128"/>
              </a:rPr>
              <a:t>“Scenario B” is the most common  financial statement  disclosure and analysis completed.  Allows companies to include provisional amounts with the anticipation of final computations being completed within one year of the date of enactment (measurement period). </a:t>
            </a:r>
          </a:p>
          <a:p>
            <a:pPr lvl="1" eaLnBrk="1" hangingPunct="1"/>
            <a:r>
              <a:rPr lang="en-US" altLang="en-US" dirty="0">
                <a:ea typeface="ＭＳ Ｐゴシック" pitchFamily="34" charset="-128"/>
              </a:rPr>
              <a:t>SAB 118 is not available for items arising after the period of enactment</a:t>
            </a:r>
          </a:p>
          <a:p>
            <a:pPr lvl="1" eaLnBrk="1" hangingPunct="1"/>
            <a:r>
              <a:rPr lang="en-US" altLang="en-US" dirty="0">
                <a:ea typeface="ＭＳ Ｐゴシック" pitchFamily="34" charset="-128"/>
              </a:rPr>
              <a:t>Adjustments to provisional amounts included in the previous financial statements should be presented discretely in the applicable interim period</a:t>
            </a:r>
          </a:p>
          <a:p>
            <a:pPr lvl="1" eaLnBrk="1" hangingPunct="1"/>
            <a:endParaRPr lang="en-US" altLang="en-US" sz="1800" dirty="0">
              <a:ea typeface="ＭＳ Ｐゴシック" pitchFamily="34" charset="-128"/>
            </a:endParaRPr>
          </a:p>
          <a:p>
            <a:pPr lvl="1" eaLnBrk="1" hangingPunct="1"/>
            <a:endParaRPr lang="en-US" altLang="en-US" sz="1800" dirty="0">
              <a:ea typeface="ＭＳ Ｐゴシック" pitchFamily="34" charset="-128"/>
            </a:endParaRPr>
          </a:p>
        </p:txBody>
      </p:sp>
      <p:sp>
        <p:nvSpPr>
          <p:cNvPr id="5" name="Footer Placeholder 2"/>
          <p:cNvSpPr txBox="1">
            <a:spLocks/>
          </p:cNvSpPr>
          <p:nvPr/>
        </p:nvSpPr>
        <p:spPr bwMode="auto">
          <a:xfrm>
            <a:off x="392030" y="6625201"/>
            <a:ext cx="6008770" cy="232799"/>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bodyPr>
          <a:lstStyle>
            <a:defPPr>
              <a:defRPr lang="en-US"/>
            </a:defPPr>
            <a:lvl1pPr marL="0" marR="0" indent="0" algn="l" defTabSz="914400" rtl="0" eaLnBrk="1" fontAlgn="base" latinLnBrk="0" hangingPunct="1">
              <a:lnSpc>
                <a:spcPct val="100000"/>
              </a:lnSpc>
              <a:spcBef>
                <a:spcPct val="0"/>
              </a:spcBef>
              <a:spcAft>
                <a:spcPct val="0"/>
              </a:spcAft>
              <a:buClrTx/>
              <a:buSzTx/>
              <a:buFontTx/>
              <a:buNone/>
              <a:tabLst/>
              <a:defRPr sz="800" kern="1200">
                <a:solidFill>
                  <a:schemeClr val="bg1"/>
                </a:solidFill>
                <a:latin typeface="+mn-lt"/>
                <a:ea typeface="ＭＳ Ｐゴシック" charset="-128"/>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t>©2018 True Partners Consulting LLC. All rights reserved. Printed in the U.S.A.</a:t>
            </a:r>
          </a:p>
          <a:p>
            <a:pPr>
              <a:defRPr/>
            </a:pPr>
            <a:endParaRPr lang="en-US" dirty="0"/>
          </a:p>
        </p:txBody>
      </p:sp>
      <p:sp>
        <p:nvSpPr>
          <p:cNvPr id="7" name="Title 1"/>
          <p:cNvSpPr txBox="1">
            <a:spLocks/>
          </p:cNvSpPr>
          <p:nvPr/>
        </p:nvSpPr>
        <p:spPr bwMode="auto">
          <a:xfrm>
            <a:off x="293915" y="651038"/>
            <a:ext cx="8501742" cy="688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b="0">
                <a:solidFill>
                  <a:schemeClr val="tx2"/>
                </a:solidFill>
                <a:latin typeface="+mj-lt"/>
                <a:ea typeface="ＭＳ Ｐゴシック" charset="-128"/>
                <a:cs typeface="Palatino Linotype" panose="02040502050505030304" pitchFamily="18" charset="0"/>
              </a:defRPr>
            </a:lvl1pPr>
            <a:lvl2pPr algn="ctr" rtl="0" eaLnBrk="0" fontAlgn="base" hangingPunct="0">
              <a:spcBef>
                <a:spcPct val="0"/>
              </a:spcBef>
              <a:spcAft>
                <a:spcPct val="0"/>
              </a:spcAft>
              <a:defRPr sz="4400">
                <a:solidFill>
                  <a:schemeClr val="tx1"/>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Times New Roman"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1"/>
                </a:solidFill>
                <a:latin typeface="Times New Roman" charset="0"/>
              </a:defRPr>
            </a:lvl6pPr>
            <a:lvl7pPr marL="914400" algn="ctr" rtl="0" eaLnBrk="1" fontAlgn="base" hangingPunct="1">
              <a:spcBef>
                <a:spcPct val="0"/>
              </a:spcBef>
              <a:spcAft>
                <a:spcPct val="0"/>
              </a:spcAft>
              <a:defRPr sz="4400">
                <a:solidFill>
                  <a:schemeClr val="tx1"/>
                </a:solidFill>
                <a:latin typeface="Times New Roman" charset="0"/>
              </a:defRPr>
            </a:lvl7pPr>
            <a:lvl8pPr marL="1371600" algn="ctr" rtl="0" eaLnBrk="1" fontAlgn="base" hangingPunct="1">
              <a:spcBef>
                <a:spcPct val="0"/>
              </a:spcBef>
              <a:spcAft>
                <a:spcPct val="0"/>
              </a:spcAft>
              <a:defRPr sz="4400">
                <a:solidFill>
                  <a:schemeClr val="tx1"/>
                </a:solidFill>
                <a:latin typeface="Times New Roman" charset="0"/>
              </a:defRPr>
            </a:lvl8pPr>
            <a:lvl9pPr marL="1828800" algn="ctr" rtl="0" eaLnBrk="1" fontAlgn="base" hangingPunct="1">
              <a:spcBef>
                <a:spcPct val="0"/>
              </a:spcBef>
              <a:spcAft>
                <a:spcPct val="0"/>
              </a:spcAft>
              <a:defRPr sz="4400">
                <a:solidFill>
                  <a:schemeClr val="tx1"/>
                </a:solidFill>
                <a:latin typeface="Times New Roman" charset="0"/>
              </a:defRPr>
            </a:lvl9pPr>
          </a:lstStyle>
          <a:p>
            <a:pPr marL="0" lvl="1" eaLnBrk="1" hangingPunct="1"/>
            <a:r>
              <a:rPr lang="en-US" sz="3200" dirty="0">
                <a:solidFill>
                  <a:schemeClr val="tx2"/>
                </a:solidFill>
                <a:latin typeface="+mj-lt"/>
                <a:ea typeface="ＭＳ Ｐゴシック" pitchFamily="34" charset="-128"/>
                <a:cs typeface="Palatino Linotype" panose="02040502050505030304" pitchFamily="18" charset="0"/>
              </a:rPr>
              <a:t>Staff Accounting Bulletin No. 118 (SAB 118)</a:t>
            </a:r>
          </a:p>
        </p:txBody>
      </p:sp>
      <p:sp>
        <p:nvSpPr>
          <p:cNvPr id="6" name="Slide Number Placeholder 3"/>
          <p:cNvSpPr>
            <a:spLocks noGrp="1"/>
          </p:cNvSpPr>
          <p:nvPr>
            <p:ph type="sldNum" sz="quarter" idx="11"/>
          </p:nvPr>
        </p:nvSpPr>
        <p:spPr>
          <a:xfrm>
            <a:off x="8369870" y="6549001"/>
            <a:ext cx="762000" cy="308999"/>
          </a:xfrm>
        </p:spPr>
        <p:txBody>
          <a:bodyPr/>
          <a:lstStyle/>
          <a:p>
            <a:pPr>
              <a:defRPr/>
            </a:pPr>
            <a:fld id="{8FD5E571-EAA0-4765-84F8-7856E2AD67BC}" type="slidenum">
              <a:rPr lang="en-US" smtClean="0"/>
              <a:pPr>
                <a:defRPr/>
              </a:pPr>
              <a:t>7</a:t>
            </a:fld>
            <a:endParaRPr lang="en-US" dirty="0"/>
          </a:p>
        </p:txBody>
      </p:sp>
    </p:spTree>
    <p:extLst>
      <p:ext uri="{BB962C8B-B14F-4D97-AF65-F5344CB8AC3E}">
        <p14:creationId xmlns:p14="http://schemas.microsoft.com/office/powerpoint/2010/main" val="1587486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31291" y="2755901"/>
            <a:ext cx="7924800" cy="1143000"/>
          </a:xfrm>
        </p:spPr>
        <p:txBody>
          <a:bodyPr/>
          <a:lstStyle/>
          <a:p>
            <a:pPr lvl="1"/>
            <a:r>
              <a:rPr lang="en-US" sz="4000" b="1" dirty="0">
                <a:solidFill>
                  <a:schemeClr val="bg2"/>
                </a:solidFill>
                <a:effectLst>
                  <a:outerShdw blurRad="50800" dist="38100" dir="2700000" algn="tl" rotWithShape="0">
                    <a:srgbClr val="000000">
                      <a:alpha val="43000"/>
                    </a:srgbClr>
                  </a:outerShdw>
                </a:effectLst>
                <a:latin typeface="+mj-lt"/>
                <a:ea typeface="ＭＳ Ｐゴシック" pitchFamily="34" charset="-128"/>
                <a:cs typeface="Palatino Linotype" panose="02040502050505030304" pitchFamily="18" charset="0"/>
              </a:rPr>
              <a:t>Federal Tax Reform Highlights and Impact</a:t>
            </a:r>
          </a:p>
        </p:txBody>
      </p:sp>
    </p:spTree>
    <p:extLst>
      <p:ext uri="{BB962C8B-B14F-4D97-AF65-F5344CB8AC3E}">
        <p14:creationId xmlns:p14="http://schemas.microsoft.com/office/powerpoint/2010/main" val="996354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20624" y="546100"/>
            <a:ext cx="7924800" cy="688848"/>
          </a:xfrm>
        </p:spPr>
        <p:txBody>
          <a:bodyPr/>
          <a:lstStyle/>
          <a:p>
            <a:pPr lvl="1" eaLnBrk="1" hangingPunct="1"/>
            <a:r>
              <a:rPr lang="en-US" altLang="en-US" sz="3200" dirty="0">
                <a:solidFill>
                  <a:schemeClr val="tx2"/>
                </a:solidFill>
                <a:latin typeface="+mj-lt"/>
                <a:ea typeface="ＭＳ Ｐゴシック" pitchFamily="34" charset="-128"/>
                <a:cs typeface="Palatino Linotype" panose="02040502050505030304" pitchFamily="18" charset="0"/>
              </a:rPr>
              <a:t>Federal Tax Reform Highlights</a:t>
            </a:r>
            <a:endParaRPr lang="en-US" sz="3200" dirty="0">
              <a:solidFill>
                <a:schemeClr val="tx2"/>
              </a:solidFill>
              <a:latin typeface="+mj-lt"/>
              <a:ea typeface="ＭＳ Ｐゴシック" pitchFamily="34" charset="-128"/>
              <a:cs typeface="Palatino Linotype" panose="02040502050505030304" pitchFamily="18" charset="0"/>
            </a:endParaRPr>
          </a:p>
        </p:txBody>
      </p:sp>
      <p:sp>
        <p:nvSpPr>
          <p:cNvPr id="12291" name="Content Placeholder 2"/>
          <p:cNvSpPr>
            <a:spLocks noGrp="1"/>
          </p:cNvSpPr>
          <p:nvPr>
            <p:ph idx="1"/>
          </p:nvPr>
        </p:nvSpPr>
        <p:spPr>
          <a:xfrm>
            <a:off x="130629" y="1469698"/>
            <a:ext cx="8588827" cy="4437635"/>
          </a:xfrm>
        </p:spPr>
        <p:txBody>
          <a:bodyPr/>
          <a:lstStyle/>
          <a:p>
            <a:pPr eaLnBrk="1" hangingPunct="1"/>
            <a:r>
              <a:rPr lang="en-US" altLang="en-US" sz="2000" dirty="0">
                <a:ea typeface="ＭＳ Ｐゴシック" pitchFamily="34" charset="-128"/>
              </a:rPr>
              <a:t>Corporate tax rate change to 21% and maximum individual tax rate of 37% </a:t>
            </a:r>
          </a:p>
          <a:p>
            <a:pPr eaLnBrk="1" hangingPunct="1"/>
            <a:r>
              <a:rPr lang="en-US" altLang="en-US" sz="2000" dirty="0">
                <a:ea typeface="ＭＳ Ｐゴシック" pitchFamily="34" charset="-128"/>
              </a:rPr>
              <a:t>Repeal of Corporate Alternative Minimum Tax (AMT) but remains for individuals</a:t>
            </a:r>
          </a:p>
          <a:p>
            <a:pPr eaLnBrk="1" hangingPunct="1"/>
            <a:r>
              <a:rPr lang="en-US" altLang="en-US" sz="2000" dirty="0">
                <a:ea typeface="ＭＳ Ｐゴシック" pitchFamily="34" charset="-128"/>
              </a:rPr>
              <a:t>Net Operating Loss Limitation to 80%</a:t>
            </a:r>
          </a:p>
          <a:p>
            <a:pPr eaLnBrk="1" hangingPunct="1"/>
            <a:r>
              <a:rPr lang="en-US" altLang="en-US" sz="2000" dirty="0">
                <a:ea typeface="ＭＳ Ｐゴシック" pitchFamily="34" charset="-128"/>
              </a:rPr>
              <a:t>100% bonus depreciation for assets placed in service after September 27</a:t>
            </a:r>
            <a:r>
              <a:rPr lang="en-US" altLang="en-US" sz="2000" baseline="30000" dirty="0">
                <a:ea typeface="ＭＳ Ｐゴシック" pitchFamily="34" charset="-128"/>
              </a:rPr>
              <a:t>th</a:t>
            </a:r>
            <a:r>
              <a:rPr lang="en-US" altLang="en-US" sz="2000" dirty="0">
                <a:ea typeface="ＭＳ Ｐゴシック" pitchFamily="34" charset="-128"/>
              </a:rPr>
              <a:t>, 2017 – IRC§168(k)</a:t>
            </a:r>
          </a:p>
          <a:p>
            <a:pPr eaLnBrk="1" hangingPunct="1"/>
            <a:r>
              <a:rPr lang="en-US" altLang="en-US" sz="2000" dirty="0">
                <a:ea typeface="ＭＳ Ｐゴシック" pitchFamily="34" charset="-128"/>
              </a:rPr>
              <a:t>Repeal of IRC§199 manufacturing deduction</a:t>
            </a:r>
          </a:p>
          <a:p>
            <a:pPr eaLnBrk="1" hangingPunct="1"/>
            <a:r>
              <a:rPr lang="en-US" altLang="en-US" sz="2000" dirty="0">
                <a:ea typeface="ＭＳ Ｐゴシック" pitchFamily="34" charset="-128"/>
              </a:rPr>
              <a:t>Interest expense limitation under IRC§163(j)</a:t>
            </a:r>
          </a:p>
          <a:p>
            <a:pPr eaLnBrk="1" hangingPunct="1"/>
            <a:r>
              <a:rPr lang="en-US" altLang="en-US" sz="2000" dirty="0">
                <a:ea typeface="ＭＳ Ｐゴシック" pitchFamily="34" charset="-128"/>
              </a:rPr>
              <a:t>Expanded executive compensation limitations IRC§162(m)</a:t>
            </a:r>
          </a:p>
          <a:p>
            <a:pPr eaLnBrk="1" hangingPunct="1"/>
            <a:r>
              <a:rPr lang="en-US" sz="2000" dirty="0"/>
              <a:t>Mandatory deemed repatriation - </a:t>
            </a:r>
            <a:r>
              <a:rPr lang="en-US" altLang="en-US" sz="2000" dirty="0">
                <a:ea typeface="ＭＳ Ｐゴシック" pitchFamily="34" charset="-128"/>
              </a:rPr>
              <a:t>IRC§965</a:t>
            </a:r>
          </a:p>
          <a:p>
            <a:pPr eaLnBrk="1" hangingPunct="1"/>
            <a:r>
              <a:rPr lang="en-US" altLang="en-US" sz="2000" dirty="0">
                <a:ea typeface="ＭＳ Ｐゴシック" pitchFamily="34" charset="-128"/>
              </a:rPr>
              <a:t>IRC§199A Non-corporate business income deduction</a:t>
            </a:r>
          </a:p>
          <a:p>
            <a:pPr eaLnBrk="1" hangingPunct="1"/>
            <a:endParaRPr lang="en-US" altLang="en-US" sz="2000" dirty="0">
              <a:ea typeface="ＭＳ Ｐゴシック" pitchFamily="34" charset="-128"/>
            </a:endParaRPr>
          </a:p>
          <a:p>
            <a:pPr eaLnBrk="1" hangingPunct="1"/>
            <a:endParaRPr lang="en-US" altLang="en-US" sz="2000" dirty="0">
              <a:ea typeface="ＭＳ Ｐゴシック" pitchFamily="34" charset="-128"/>
            </a:endParaRPr>
          </a:p>
          <a:p>
            <a:pPr eaLnBrk="1" hangingPunct="1"/>
            <a:endParaRPr lang="en-US" altLang="en-US" dirty="0">
              <a:ea typeface="ＭＳ Ｐゴシック" pitchFamily="34" charset="-128"/>
            </a:endParaRPr>
          </a:p>
          <a:p>
            <a:pPr eaLnBrk="1" hangingPunct="1"/>
            <a:endParaRPr lang="en-US" altLang="en-US" dirty="0">
              <a:ea typeface="ＭＳ Ｐゴシック" pitchFamily="34" charset="-128"/>
            </a:endParaRPr>
          </a:p>
        </p:txBody>
      </p:sp>
      <p:sp>
        <p:nvSpPr>
          <p:cNvPr id="6" name="Footer Placeholder 2"/>
          <p:cNvSpPr txBox="1">
            <a:spLocks/>
          </p:cNvSpPr>
          <p:nvPr/>
        </p:nvSpPr>
        <p:spPr bwMode="auto">
          <a:xfrm>
            <a:off x="392030" y="6625201"/>
            <a:ext cx="6008770" cy="232799"/>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bodyPr>
          <a:lstStyle>
            <a:defPPr>
              <a:defRPr lang="en-US"/>
            </a:defPPr>
            <a:lvl1pPr marL="0" marR="0" indent="0" algn="l" defTabSz="914400" rtl="0" eaLnBrk="1" fontAlgn="base" latinLnBrk="0" hangingPunct="1">
              <a:lnSpc>
                <a:spcPct val="100000"/>
              </a:lnSpc>
              <a:spcBef>
                <a:spcPct val="0"/>
              </a:spcBef>
              <a:spcAft>
                <a:spcPct val="0"/>
              </a:spcAft>
              <a:buClrTx/>
              <a:buSzTx/>
              <a:buFontTx/>
              <a:buNone/>
              <a:tabLst/>
              <a:defRPr sz="800" kern="1200">
                <a:solidFill>
                  <a:schemeClr val="bg1"/>
                </a:solidFill>
                <a:latin typeface="+mn-lt"/>
                <a:ea typeface="ＭＳ Ｐゴシック" charset="-128"/>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t>©2018 True Partners Consulting LLC. All rights reserved. Printed in the U.S.A.</a:t>
            </a:r>
          </a:p>
          <a:p>
            <a:pPr>
              <a:defRPr/>
            </a:pPr>
            <a:endParaRPr lang="en-US" dirty="0"/>
          </a:p>
        </p:txBody>
      </p:sp>
      <p:sp>
        <p:nvSpPr>
          <p:cNvPr id="7" name="Slide Number Placeholder 3"/>
          <p:cNvSpPr>
            <a:spLocks noGrp="1"/>
          </p:cNvSpPr>
          <p:nvPr>
            <p:ph type="sldNum" sz="quarter" idx="11"/>
          </p:nvPr>
        </p:nvSpPr>
        <p:spPr>
          <a:xfrm>
            <a:off x="8369870" y="6549001"/>
            <a:ext cx="762000" cy="308999"/>
          </a:xfrm>
        </p:spPr>
        <p:txBody>
          <a:bodyPr/>
          <a:lstStyle/>
          <a:p>
            <a:pPr>
              <a:defRPr/>
            </a:pPr>
            <a:fld id="{8FD5E571-EAA0-4765-84F8-7856E2AD67BC}" type="slidenum">
              <a:rPr lang="en-US" smtClean="0"/>
              <a:pPr>
                <a:defRPr/>
              </a:pPr>
              <a:t>9</a:t>
            </a:fld>
            <a:endParaRPr lang="en-US" dirty="0"/>
          </a:p>
        </p:txBody>
      </p:sp>
    </p:spTree>
    <p:extLst>
      <p:ext uri="{BB962C8B-B14F-4D97-AF65-F5344CB8AC3E}">
        <p14:creationId xmlns:p14="http://schemas.microsoft.com/office/powerpoint/2010/main" val="4079262610"/>
      </p:ext>
    </p:extLst>
  </p:cSld>
  <p:clrMapOvr>
    <a:masterClrMapping/>
  </p:clrMapOvr>
</p:sld>
</file>

<file path=ppt/theme/theme1.xml><?xml version="1.0" encoding="utf-8"?>
<a:theme xmlns:a="http://schemas.openxmlformats.org/drawingml/2006/main" name="1_TPC-PPT-PrinterFriendly_2013">
  <a:themeElements>
    <a:clrScheme name="True Partners Consulting">
      <a:dk1>
        <a:srgbClr val="404040"/>
      </a:dk1>
      <a:lt1>
        <a:srgbClr val="FFFFFF"/>
      </a:lt1>
      <a:dk2>
        <a:srgbClr val="18316F"/>
      </a:dk2>
      <a:lt2>
        <a:srgbClr val="EAD7AF"/>
      </a:lt2>
      <a:accent1>
        <a:srgbClr val="A69272"/>
      </a:accent1>
      <a:accent2>
        <a:srgbClr val="6589B6"/>
      </a:accent2>
      <a:accent3>
        <a:srgbClr val="BFBFBF"/>
      </a:accent3>
      <a:accent4>
        <a:srgbClr val="142344"/>
      </a:accent4>
      <a:accent5>
        <a:srgbClr val="A77723"/>
      </a:accent5>
      <a:accent6>
        <a:srgbClr val="004481"/>
      </a:accent6>
      <a:hlink>
        <a:srgbClr val="18316F"/>
      </a:hlink>
      <a:folHlink>
        <a:srgbClr val="A09FC1"/>
      </a:folHlink>
    </a:clrScheme>
    <a:fontScheme name="Custom 3">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TPC_PPT_PrinterFriendly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TPC_PPT_PrinterFriendly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TPC_PPT_PrinterFriendly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TPC_PPT_PrinterFriendly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TPC_PPT_PrinterFriendly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TPC_PPT_PrinterFriendly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TPC_PPT_PrinterFriendly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cation_x0020_Type xmlns="a2f1ca9f-8e0d-4dd2-a587-efe1c23507ae">True Alert</Publication_x0020_Type>
    <TPC_x0020_Office xmlns="a2f1ca9f-8e0d-4dd2-a587-efe1c23507ae">
      <Value>All Offices</Value>
    </TPC_x0020_Office>
    <Asset_x0020_Category xmlns="a2f1ca9f-8e0d-4dd2-a587-efe1c23507ae">
      <Value>Standard Document</Value>
    </Asset_x0020_Category>
    <Vector xmlns="a2f1ca9f-8e0d-4dd2-a587-efe1c23507ae">false</Vector>
    <Usage xmlns="a2f1ca9f-8e0d-4dd2-a587-efe1c23507ae">Print</Usage>
    <_Format xmlns="http://schemas.microsoft.com/sharepoint/v3/fields">DOCX</_Format>
    <Tax_x0020_Keywords xmlns="a2f1ca9f-8e0d-4dd2-a587-efe1c23507ae" xsi:nil="true"/>
    <Standard_x0020_Document_x0020_Type xmlns="a2f1ca9f-8e0d-4dd2-a587-efe1c23507ae">Proposal Template</Standard_x0020_Document_x0020_Type>
    <Service_x0020_Line xmlns="a2f1ca9f-8e0d-4dd2-a587-efe1c23507ae"/>
    <Tagline xmlns="a2f1ca9f-8e0d-4dd2-a587-efe1c23507ae">Tagline</Tagline>
    <TPC_x0020_Authors xmlns="a2f1ca9f-8e0d-4dd2-a587-efe1c23507ae" xsi:nil="true"/>
    <_dlc_DocId xmlns="a2f1ca9f-8e0d-4dd2-a587-efe1c23507ae">TPCMARKETING-1-416</_dlc_DocId>
    <_dlc_DocIdUrl xmlns="a2f1ca9f-8e0d-4dd2-a587-efe1c23507ae">
      <Url>https://marketing.bvm1.com/_layouts/15/DocIdRedir.aspx?ID=TPCMARKETING-1-416</Url>
      <Description>TPCMARKETING-1-416</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1BA8EF2AD2E514A8DDB8C3DE553BB10" ma:contentTypeVersion="11" ma:contentTypeDescription="Create a new document." ma:contentTypeScope="" ma:versionID="e208d58a01ef68ca0095c3e2a835f8a1">
  <xsd:schema xmlns:xsd="http://www.w3.org/2001/XMLSchema" xmlns:xs="http://www.w3.org/2001/XMLSchema" xmlns:p="http://schemas.microsoft.com/office/2006/metadata/properties" xmlns:ns2="a2f1ca9f-8e0d-4dd2-a587-efe1c23507ae" xmlns:ns3="http://schemas.microsoft.com/sharepoint/v3/fields" targetNamespace="http://schemas.microsoft.com/office/2006/metadata/properties" ma:root="true" ma:fieldsID="9f70d1fc470820c7760a86eb42059faf" ns2:_="" ns3:_="">
    <xsd:import namespace="a2f1ca9f-8e0d-4dd2-a587-efe1c23507ae"/>
    <xsd:import namespace="http://schemas.microsoft.com/sharepoint/v3/fields"/>
    <xsd:element name="properties">
      <xsd:complexType>
        <xsd:sequence>
          <xsd:element name="documentManagement">
            <xsd:complexType>
              <xsd:all>
                <xsd:element ref="ns2:_dlc_DocId" minOccurs="0"/>
                <xsd:element ref="ns2:_dlc_DocIdUrl" minOccurs="0"/>
                <xsd:element ref="ns2:_dlc_DocIdPersistId" minOccurs="0"/>
                <xsd:element ref="ns2:TPC_x0020_Office" minOccurs="0"/>
                <xsd:element ref="ns2:Service_x0020_Line" minOccurs="0"/>
                <xsd:element ref="ns2:Asset_x0020_Category" minOccurs="0"/>
                <xsd:element ref="ns2:Tagline" minOccurs="0"/>
                <xsd:element ref="ns2:Usage" minOccurs="0"/>
                <xsd:element ref="ns2:Vector" minOccurs="0"/>
                <xsd:element ref="ns2:Publication_x0020_Type" minOccurs="0"/>
                <xsd:element ref="ns2:Standard_x0020_Document_x0020_Type" minOccurs="0"/>
                <xsd:element ref="ns3:_Format" minOccurs="0"/>
                <xsd:element ref="ns2:TPC_x0020_Authors" minOccurs="0"/>
                <xsd:element ref="ns2:Tax_x0020_Keywor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2f1ca9f-8e0d-4dd2-a587-efe1c23507a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PC_x0020_Office" ma:index="11" nillable="true" ma:displayName="TPC Office" ma:default="All Offices" ma:internalName="TPC_x0020_Office" ma:requiredMultiChoice="true">
      <xsd:complexType>
        <xsd:complexContent>
          <xsd:extension base="dms:MultiChoice">
            <xsd:sequence>
              <xsd:element name="Value" maxOccurs="unbounded" minOccurs="0" nillable="true">
                <xsd:simpleType>
                  <xsd:restriction base="dms:Choice">
                    <xsd:enumeration value="All Offices"/>
                    <xsd:enumeration value="Boston"/>
                    <xsd:enumeration value="Chicago"/>
                    <xsd:enumeration value="Dallas"/>
                    <xsd:enumeration value="Denver"/>
                    <xsd:enumeration value="Los Angeles"/>
                    <xsd:enumeration value="Melville"/>
                    <xsd:enumeration value="New York City"/>
                    <xsd:enumeration value="San Jose"/>
                    <xsd:enumeration value="Tampa"/>
                    <xsd:enumeration value="Woodland Hills"/>
                  </xsd:restriction>
                </xsd:simpleType>
              </xsd:element>
            </xsd:sequence>
          </xsd:extension>
        </xsd:complexContent>
      </xsd:complexType>
    </xsd:element>
    <xsd:element name="Service_x0020_Line" ma:index="12" nillable="true" ma:displayName="Service Line" ma:default="All Service Lines" ma:internalName="Service_x0020_Line">
      <xsd:complexType>
        <xsd:complexContent>
          <xsd:extension base="dms:MultiChoice">
            <xsd:sequence>
              <xsd:element name="Value" maxOccurs="unbounded" minOccurs="0" nillable="true">
                <xsd:simpleType>
                  <xsd:restriction base="dms:Choice">
                    <xsd:enumeration value="All Service Lines"/>
                    <xsd:enumeration value="Accounting for Income Tax"/>
                    <xsd:enumeration value="Federal"/>
                    <xsd:enumeration value="International"/>
                    <xsd:enumeration value="Transfer Pricing"/>
                    <xsd:enumeration value="SaLT"/>
                    <xsd:enumeration value="Unclaimed Property"/>
                    <xsd:enumeration value="Tax Risk Management"/>
                    <xsd:enumeration value="Private Equity"/>
                    <xsd:enumeration value="Flex Staffing"/>
                    <xsd:enumeration value="Expert Witness / Litigation Support"/>
                    <xsd:enumeration value="Property Tax"/>
                    <xsd:enumeration value="Credits &amp; Incentives"/>
                    <xsd:enumeration value="Global CFO Solutions"/>
                  </xsd:restriction>
                </xsd:simpleType>
              </xsd:element>
            </xsd:sequence>
          </xsd:extension>
        </xsd:complexContent>
      </xsd:complexType>
    </xsd:element>
    <xsd:element name="Asset_x0020_Category" ma:index="13" nillable="true" ma:displayName="Asset Category" ma:default="Standard Document" ma:internalName="Asset_x0020_Category">
      <xsd:complexType>
        <xsd:complexContent>
          <xsd:extension base="dms:MultiChoice">
            <xsd:sequence>
              <xsd:element name="Value" maxOccurs="unbounded" minOccurs="0" nillable="true">
                <xsd:simpleType>
                  <xsd:restriction base="dms:Choice">
                    <xsd:enumeration value="Standard Document"/>
                    <xsd:enumeration value="Logo"/>
                    <xsd:enumeration value="Presentation"/>
                    <xsd:enumeration value="True Publication"/>
                    <xsd:enumeration value="Template"/>
                    <xsd:enumeration value="Case Study"/>
                    <xsd:enumeration value="Marketing Material"/>
                    <xsd:enumeration value="Headshot"/>
                    <xsd:enumeration value="Bio"/>
                    <xsd:enumeration value="Knowledge Object"/>
                    <xsd:enumeration value="Business Development"/>
                  </xsd:restriction>
                </xsd:simpleType>
              </xsd:element>
            </xsd:sequence>
          </xsd:extension>
        </xsd:complexContent>
      </xsd:complexType>
    </xsd:element>
    <xsd:element name="Tagline" ma:index="14" nillable="true" ma:displayName="Tagline" ma:default="Tagline" ma:format="Dropdown" ma:internalName="Tagline">
      <xsd:simpleType>
        <xsd:restriction base="dms:Choice">
          <xsd:enumeration value="Tagline"/>
          <xsd:enumeration value="No Tagline"/>
        </xsd:restriction>
      </xsd:simpleType>
    </xsd:element>
    <xsd:element name="Usage" ma:index="15" nillable="true" ma:displayName="Usage" ma:default="Print" ma:format="Dropdown" ma:internalName="Usage">
      <xsd:simpleType>
        <xsd:restriction base="dms:Choice">
          <xsd:enumeration value="Print"/>
          <xsd:enumeration value="Digital"/>
        </xsd:restriction>
      </xsd:simpleType>
    </xsd:element>
    <xsd:element name="Vector" ma:index="16" nillable="true" ma:displayName="Vector" ma:default="0" ma:internalName="Vector">
      <xsd:simpleType>
        <xsd:restriction base="dms:Boolean"/>
      </xsd:simpleType>
    </xsd:element>
    <xsd:element name="Publication_x0020_Type" ma:index="17" nillable="true" ma:displayName="Publication Type" ma:default="True Alert" ma:format="Dropdown" ma:internalName="Publication_x0020_Type">
      <xsd:simpleType>
        <xsd:restriction base="dms:Choice">
          <xsd:enumeration value="True Alert"/>
          <xsd:enumeration value="True Insight"/>
        </xsd:restriction>
      </xsd:simpleType>
    </xsd:element>
    <xsd:element name="Standard_x0020_Document_x0020_Type" ma:index="18" nillable="true" ma:displayName="Standard Document Type" ma:default="Letterhead" ma:format="Dropdown" ma:internalName="Standard_x0020_Document_x0020_Type">
      <xsd:simpleType>
        <xsd:restriction base="dms:Choice">
          <xsd:enumeration value="Letterhead"/>
          <xsd:enumeration value="Fax Coversheet"/>
          <xsd:enumeration value="Directions"/>
          <xsd:enumeration value="Memo"/>
          <xsd:enumeration value="Proposal Template"/>
          <xsd:enumeration value="Mailing Labels"/>
          <xsd:enumeration value="Tax Return Cover"/>
        </xsd:restriction>
      </xsd:simpleType>
    </xsd:element>
    <xsd:element name="TPC_x0020_Authors" ma:index="20" nillable="true" ma:displayName="TPC Author" ma:internalName="TPC_x0020_Authors">
      <xsd:simpleType>
        <xsd:restriction base="dms:Text">
          <xsd:maxLength value="255"/>
        </xsd:restriction>
      </xsd:simpleType>
    </xsd:element>
    <xsd:element name="Tax_x0020_Keywords" ma:index="21" nillable="true" ma:displayName="Tax Keywords" ma:internalName="Tax_x0020_Keywords">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Format" ma:index="19" nillable="true" ma:displayName="Format" ma:description="Media-type, file format or dimensions" ma:internalName="_Forma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F5F8A732-047F-432E-8F4B-CE10D6596945}">
  <ds:schemaRefs>
    <ds:schemaRef ds:uri="http://purl.org/dc/dcmitype/"/>
    <ds:schemaRef ds:uri="http://schemas.microsoft.com/sharepoint/v3/fields"/>
    <ds:schemaRef ds:uri="a2f1ca9f-8e0d-4dd2-a587-efe1c23507ae"/>
    <ds:schemaRef ds:uri="http://purl.org/dc/elements/1.1/"/>
    <ds:schemaRef ds:uri="http://schemas.microsoft.com/office/2006/metadata/properties"/>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870C95D-E7FD-4B1F-ADFB-2D5B7B40F9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2f1ca9f-8e0d-4dd2-a587-efe1c23507ae"/>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3CEF61C-C060-483F-A61B-F60652940A5C}">
  <ds:schemaRefs>
    <ds:schemaRef ds:uri="http://schemas.microsoft.com/sharepoint/v3/contenttype/forms"/>
  </ds:schemaRefs>
</ds:datastoreItem>
</file>

<file path=customXml/itemProps4.xml><?xml version="1.0" encoding="utf-8"?>
<ds:datastoreItem xmlns:ds="http://schemas.openxmlformats.org/officeDocument/2006/customXml" ds:itemID="{03C8FDC9-F12A-48F5-B9C1-9526740ACABF}">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1485</TotalTime>
  <Words>1653</Words>
  <Application>Microsoft Office PowerPoint</Application>
  <PresentationFormat>On-screen Show (4:3)</PresentationFormat>
  <Paragraphs>133</Paragraphs>
  <Slides>18</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ＭＳ Ｐゴシック</vt:lpstr>
      <vt:lpstr>Arial</vt:lpstr>
      <vt:lpstr>Calibri</vt:lpstr>
      <vt:lpstr>Lucida Grande</vt:lpstr>
      <vt:lpstr>Palatino Linotype</vt:lpstr>
      <vt:lpstr>Times New Roman</vt:lpstr>
      <vt:lpstr>Wingdings</vt:lpstr>
      <vt:lpstr>1_TPC-PPT-PrinterFriendly_2013</vt:lpstr>
      <vt:lpstr>  Federal Tax Reform Implications (Chamber Day 2018)  April 11, 2018   </vt:lpstr>
      <vt:lpstr>Disclaimers</vt:lpstr>
      <vt:lpstr>Agenda</vt:lpstr>
      <vt:lpstr>Overview of Federal Tax Reform</vt:lpstr>
      <vt:lpstr>Federal Tax Reform</vt:lpstr>
      <vt:lpstr>Staff Accounting Bulletin No. 118 (SAB 118)</vt:lpstr>
      <vt:lpstr>PowerPoint Presentation</vt:lpstr>
      <vt:lpstr>Federal Tax Reform Highlights and Impact</vt:lpstr>
      <vt:lpstr>Federal Tax Reform Highlights</vt:lpstr>
      <vt:lpstr>Federal Tax Reform Impact</vt:lpstr>
      <vt:lpstr>PowerPoint Presentation</vt:lpstr>
      <vt:lpstr>Federal Tax Reform Impact</vt:lpstr>
      <vt:lpstr>Federal Tax Reform Impact</vt:lpstr>
      <vt:lpstr>Federal Tax Reform Impact</vt:lpstr>
      <vt:lpstr>Federal Tax Reform &amp; Possible State Tax Impact </vt:lpstr>
      <vt:lpstr>Federal Tax Reform &amp; Possible State Tax Impact</vt:lpstr>
      <vt:lpstr>Federal Tax Reform &amp; Possible State Tax Impact</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Updated Version</dc:title>
  <dc:creator>demongirly@gmail.com</dc:creator>
  <cp:lastModifiedBy>Dalus Ben Avi</cp:lastModifiedBy>
  <cp:revision>189</cp:revision>
  <dcterms:created xsi:type="dcterms:W3CDTF">2015-08-07T19:03:31Z</dcterms:created>
  <dcterms:modified xsi:type="dcterms:W3CDTF">2018-04-16T14:44:38Z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0x01010081BA8EF2AD2E514A8DDB8C3DE553BB10</vt:lpwstr>
  </property>
  <property fmtid="{D5CDD505-2E9C-101B-9397-08002B2CF9AE}" pid="3" name="_dlc_DocIdItemGuid">
    <vt:lpwstr>8c3f6271-507b-4ff9-9481-d0f3aff8097e</vt:lpwstr>
  </property>
</Properties>
</file>